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89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398E-E118-405A-B2A3-998827CA74EA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ED240-C774-49CF-A719-391960126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CA61-AA17-8042-F180-866A02695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97543-F05D-C4DB-ECF3-8F3FB0859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AF6CA-3E40-34D1-1995-C2478819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DA1B2-582A-25BC-C3BF-7D1A683F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6DD3D-CDAE-EAA6-FBA0-4B833CE4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22FC-C33B-5888-7E83-162AFCBB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966EF-E062-3170-9FCA-7F100BD1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4C74C-9B11-BCD8-2CA4-28954277E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4794D-246B-B1D0-6B92-DFC6CDF1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A83F3-71FA-B314-42C1-CC12CA6C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9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91EFC-DC77-3767-8EE0-4EC71E500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FEC77-D74E-8002-FBD1-89F51D225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BA8F-BBD4-54FF-70FB-E1021E2C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3285-E674-EDFA-8D37-0FB7E06C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227D6-F0A5-FBB8-E4B2-3F4EBCAF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EB63-5C9D-252E-D5EE-C5939275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9601-C9DB-8A68-7E3A-FBE9BDA0A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76AE3-BAC3-480F-34A7-98E76B03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9E3B8-CA3D-A2B7-E29C-F52E8D7A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E6ACD-2918-92B8-493E-55E8A2F9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6605-A045-00FD-4B50-03F06D2E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D5704-5680-0E09-6A7A-B1D3B982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61DF6-9963-A9EB-FAAB-ABB04F7C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C24F9-7A9E-D401-27E8-CCEB3D99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957B1-4334-A3D8-AF0F-61F0DE44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0108-641D-F0FA-73E1-9F31632C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98C2-8394-A076-A7BE-C5F8D1629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68580-0235-634A-8B47-1C02A1689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7F038-B21A-02AE-68C1-4CF8925D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2696-C892-CD37-21CF-3200912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6A9E4-9990-43DD-A7A1-4941CFF4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7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288B-4880-57E5-91AE-141E25DB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678B6-4A40-96FF-A8DD-9B67C0982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82B05-0AC3-4ADA-7E87-7FDDD14B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F561B-BD4F-1B56-3F0B-16EE67BDD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ADB64-366D-0BC1-3505-4A0CCEB47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AC848-AE4E-AEA9-357C-4D115E4A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6B325-A295-5A3A-EF63-2927AF66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46401-F3A9-80D0-3ACE-33AA6B0A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4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FE44-7358-E97E-1F1A-313D332D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288BF-C326-7EBF-BFBE-0A0C6053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C879E-2DC6-BEF8-99FB-EB3E11D4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D686C-E470-4F81-D47F-EA1B19F0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2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F7A06-9196-95E5-A3CA-5AFE7D5E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1C031-7E82-6B8D-0DF2-75A4D9BC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6A3A1-A5AC-627C-EAD9-BE5C205E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C115-9DFA-D5C5-E915-06750469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8E6B-B6FF-0BE0-9668-6D13BEADD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CA674-9BAC-446A-78BA-EFBB3CEBF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A16AE-FDDD-8693-D3C3-A0A73CC7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D50AC-107D-5109-55F2-2C11294B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D4609-E3E5-E6B6-66D4-CE9935E7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AACE-03C5-DDA2-282B-3385CCF2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BAD09-6595-B0AC-5B74-C8802294A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450AF-0E07-9019-78CC-3E24955A7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DB6D7-7385-472B-1A34-65B2F17F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3B79F-95C4-B3F7-545D-1420C2FC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5B30-A367-5770-2264-7055407D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0E6BF-FE95-08FB-3131-E336804C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FB09D-19C3-202B-AAE8-B8DFAC7A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C1AA-928A-062B-318B-E92452071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B297-0CB1-4B55-A920-668896367E3E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034A-FBEF-6EC7-7B06-5A6AB8CC8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3CA83-3ACC-562D-1FAD-82CEF7A96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C51B-59C6-4D7C-8043-EDC53A45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9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5.gif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FE5EAE-2AEF-6ECB-9875-51550955D81F}"/>
              </a:ext>
            </a:extLst>
          </p:cNvPr>
          <p:cNvSpPr txBox="1"/>
          <p:nvPr/>
        </p:nvSpPr>
        <p:spPr>
          <a:xfrm>
            <a:off x="-18942718" y="3356235"/>
            <a:ext cx="5721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Apex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5400" dirty="0">
                <a:latin typeface="Arial Black" panose="020B0A04020102020204" pitchFamily="34" charset="0"/>
              </a:rPr>
              <a:t>Thinkers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B0AF7-F43D-7B8F-43C1-1A60D377C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2620" y="1295821"/>
            <a:ext cx="2106294" cy="206041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1F4928D-EBA3-3A2F-090A-4BB3C8FA3F7C}"/>
              </a:ext>
            </a:extLst>
          </p:cNvPr>
          <p:cNvSpPr/>
          <p:nvPr/>
        </p:nvSpPr>
        <p:spPr>
          <a:xfrm>
            <a:off x="12925561" y="-205154"/>
            <a:ext cx="5721678" cy="7122778"/>
          </a:xfrm>
          <a:custGeom>
            <a:avLst/>
            <a:gdLst>
              <a:gd name="csX0" fmla="*/ 3065393 w 5721678"/>
              <a:gd name="csY0" fmla="*/ 4502404 h 7122778"/>
              <a:gd name="csX1" fmla="*/ 3719849 w 5721678"/>
              <a:gd name="csY1" fmla="*/ 5188999 h 7122778"/>
              <a:gd name="csX2" fmla="*/ 3065393 w 5721678"/>
              <a:gd name="csY2" fmla="*/ 5875594 h 7122778"/>
              <a:gd name="csX3" fmla="*/ 2410937 w 5721678"/>
              <a:gd name="csY3" fmla="*/ 5188999 h 7122778"/>
              <a:gd name="csX4" fmla="*/ 3065393 w 5721678"/>
              <a:gd name="csY4" fmla="*/ 4502404 h 7122778"/>
              <a:gd name="csX5" fmla="*/ 5721678 w 5721678"/>
              <a:gd name="csY5" fmla="*/ 3849103 h 7122778"/>
              <a:gd name="csX6" fmla="*/ 5721678 w 5721678"/>
              <a:gd name="csY6" fmla="*/ 5910635 h 7122778"/>
              <a:gd name="csX7" fmla="*/ 4773173 w 5721678"/>
              <a:gd name="csY7" fmla="*/ 6902712 h 7122778"/>
              <a:gd name="csX8" fmla="*/ 3766059 w 5721678"/>
              <a:gd name="csY8" fmla="*/ 6925325 h 7122778"/>
              <a:gd name="csX9" fmla="*/ 3766060 w 5721678"/>
              <a:gd name="csY9" fmla="*/ 6925325 h 7122778"/>
              <a:gd name="csX10" fmla="*/ 3743447 w 5721678"/>
              <a:gd name="csY10" fmla="*/ 5918210 h 7122778"/>
              <a:gd name="csX11" fmla="*/ 5721678 w 5721678"/>
              <a:gd name="csY11" fmla="*/ 1447814 h 7122778"/>
              <a:gd name="csX12" fmla="*/ 5721678 w 5721678"/>
              <a:gd name="csY12" fmla="*/ 3509345 h 7122778"/>
              <a:gd name="csX13" fmla="*/ 4773174 w 5721678"/>
              <a:gd name="csY13" fmla="*/ 4501421 h 7122778"/>
              <a:gd name="csX14" fmla="*/ 3766060 w 5721678"/>
              <a:gd name="csY14" fmla="*/ 4524035 h 7122778"/>
              <a:gd name="csX15" fmla="*/ 3766061 w 5721678"/>
              <a:gd name="csY15" fmla="*/ 4524035 h 7122778"/>
              <a:gd name="csX16" fmla="*/ 3743448 w 5721678"/>
              <a:gd name="csY16" fmla="*/ 3516920 h 7122778"/>
              <a:gd name="csX17" fmla="*/ 3783416 w 5721678"/>
              <a:gd name="csY17" fmla="*/ 0 h 7122778"/>
              <a:gd name="csX18" fmla="*/ 5721678 w 5721678"/>
              <a:gd name="csY18" fmla="*/ 0 h 7122778"/>
              <a:gd name="csX19" fmla="*/ 5721678 w 5721678"/>
              <a:gd name="csY19" fmla="*/ 968158 h 7122778"/>
              <a:gd name="csX20" fmla="*/ 1783127 w 5721678"/>
              <a:gd name="csY20" fmla="*/ 5087639 h 7122778"/>
              <a:gd name="csX21" fmla="*/ 319763 w 5721678"/>
              <a:gd name="csY21" fmla="*/ 5120497 h 7122778"/>
              <a:gd name="csX22" fmla="*/ 286906 w 5721678"/>
              <a:gd name="csY22" fmla="*/ 3657133 h 7122778"/>
              <a:gd name="csX23" fmla="*/ 1370870 w 5721678"/>
              <a:gd name="csY23" fmla="*/ 0 h 7122778"/>
              <a:gd name="csX24" fmla="*/ 3341858 w 5721678"/>
              <a:gd name="csY24" fmla="*/ 0 h 7122778"/>
              <a:gd name="csX25" fmla="*/ 1354042 w 5721678"/>
              <a:gd name="csY25" fmla="*/ 2079131 h 7122778"/>
              <a:gd name="csX26" fmla="*/ 346928 w 5721678"/>
              <a:gd name="csY26" fmla="*/ 2101744 h 7122778"/>
              <a:gd name="csX27" fmla="*/ 346929 w 5721678"/>
              <a:gd name="csY27" fmla="*/ 2101744 h 7122778"/>
              <a:gd name="csX28" fmla="*/ 324317 w 5721678"/>
              <a:gd name="csY28" fmla="*/ 1094630 h 71227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721678" h="7122778">
                <a:moveTo>
                  <a:pt x="3065393" y="4502404"/>
                </a:moveTo>
                <a:cubicBezTo>
                  <a:pt x="3426839" y="4502404"/>
                  <a:pt x="3719849" y="4809803"/>
                  <a:pt x="3719849" y="5188999"/>
                </a:cubicBezTo>
                <a:cubicBezTo>
                  <a:pt x="3719849" y="5568195"/>
                  <a:pt x="3426839" y="5875594"/>
                  <a:pt x="3065393" y="5875594"/>
                </a:cubicBezTo>
                <a:cubicBezTo>
                  <a:pt x="2703947" y="5875594"/>
                  <a:pt x="2410937" y="5568195"/>
                  <a:pt x="2410937" y="5188999"/>
                </a:cubicBezTo>
                <a:cubicBezTo>
                  <a:pt x="2410937" y="4809803"/>
                  <a:pt x="2703947" y="4502404"/>
                  <a:pt x="3065393" y="4502404"/>
                </a:cubicBezTo>
                <a:close/>
                <a:moveTo>
                  <a:pt x="5721678" y="3849103"/>
                </a:moveTo>
                <a:lnTo>
                  <a:pt x="5721678" y="5910635"/>
                </a:lnTo>
                <a:lnTo>
                  <a:pt x="4773173" y="6902712"/>
                </a:lnTo>
                <a:cubicBezTo>
                  <a:pt x="4501311" y="7187063"/>
                  <a:pt x="4050411" y="7197187"/>
                  <a:pt x="3766059" y="6925325"/>
                </a:cubicBezTo>
                <a:lnTo>
                  <a:pt x="3766060" y="6925325"/>
                </a:lnTo>
                <a:cubicBezTo>
                  <a:pt x="3481709" y="6653462"/>
                  <a:pt x="3471585" y="6202562"/>
                  <a:pt x="3743447" y="5918210"/>
                </a:cubicBezTo>
                <a:close/>
                <a:moveTo>
                  <a:pt x="5721678" y="1447814"/>
                </a:moveTo>
                <a:lnTo>
                  <a:pt x="5721678" y="3509345"/>
                </a:lnTo>
                <a:lnTo>
                  <a:pt x="4773174" y="4501421"/>
                </a:lnTo>
                <a:cubicBezTo>
                  <a:pt x="4501312" y="4785773"/>
                  <a:pt x="4050411" y="4795897"/>
                  <a:pt x="3766060" y="4524035"/>
                </a:cubicBezTo>
                <a:lnTo>
                  <a:pt x="3766061" y="4524035"/>
                </a:lnTo>
                <a:cubicBezTo>
                  <a:pt x="3481710" y="4252172"/>
                  <a:pt x="3471585" y="3801271"/>
                  <a:pt x="3743448" y="3516920"/>
                </a:cubicBezTo>
                <a:close/>
                <a:moveTo>
                  <a:pt x="3783416" y="0"/>
                </a:moveTo>
                <a:lnTo>
                  <a:pt x="5721678" y="0"/>
                </a:lnTo>
                <a:lnTo>
                  <a:pt x="5721678" y="968158"/>
                </a:lnTo>
                <a:lnTo>
                  <a:pt x="1783127" y="5087639"/>
                </a:lnTo>
                <a:cubicBezTo>
                  <a:pt x="1388103" y="5500809"/>
                  <a:pt x="732933" y="5515520"/>
                  <a:pt x="319763" y="5120497"/>
                </a:cubicBezTo>
                <a:cubicBezTo>
                  <a:pt x="-93407" y="4725473"/>
                  <a:pt x="-108118" y="4070303"/>
                  <a:pt x="286906" y="3657133"/>
                </a:cubicBezTo>
                <a:close/>
                <a:moveTo>
                  <a:pt x="1370870" y="0"/>
                </a:moveTo>
                <a:lnTo>
                  <a:pt x="3341858" y="0"/>
                </a:lnTo>
                <a:lnTo>
                  <a:pt x="1354042" y="2079131"/>
                </a:lnTo>
                <a:cubicBezTo>
                  <a:pt x="1082179" y="2363482"/>
                  <a:pt x="631279" y="2373607"/>
                  <a:pt x="346928" y="2101744"/>
                </a:cubicBezTo>
                <a:lnTo>
                  <a:pt x="346929" y="2101744"/>
                </a:lnTo>
                <a:cubicBezTo>
                  <a:pt x="62577" y="1829881"/>
                  <a:pt x="52454" y="1378982"/>
                  <a:pt x="324317" y="1094630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>
            <a:innerShdw blurRad="101600" dist="63500" dir="13500000">
              <a:prstClr val="black">
                <a:alpha val="41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4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A80EE5-9744-34C9-0590-6F01FC291CA5}"/>
              </a:ext>
            </a:extLst>
          </p:cNvPr>
          <p:cNvSpPr/>
          <p:nvPr/>
        </p:nvSpPr>
        <p:spPr>
          <a:xfrm>
            <a:off x="1219200" y="3718560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D6F96-B584-2539-767F-B9038663C8C8}"/>
              </a:ext>
            </a:extLst>
          </p:cNvPr>
          <p:cNvSpPr txBox="1"/>
          <p:nvPr/>
        </p:nvSpPr>
        <p:spPr>
          <a:xfrm>
            <a:off x="2087880" y="4208651"/>
            <a:ext cx="8016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Snakes have no eyelids. They sleep with their eyes open.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0D895-54DB-4089-7F9A-7536BF0D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6" b="89655" l="4054" r="90000">
                        <a14:foregroundMark x1="7658" y1="66734" x2="5541" y2="69574"/>
                        <a14:foregroundMark x1="11892" y1="61055" x2="7658" y2="66734"/>
                        <a14:foregroundMark x1="4276" y1="76876" x2="3784" y2="79716"/>
                        <a14:foregroundMark x1="4592" y1="75051" x2="4276" y2="76876"/>
                        <a14:foregroundMark x1="5541" y1="69574" x2="4592" y2="75051"/>
                        <a14:foregroundMark x1="6861" y1="84336" x2="7432" y2="85193"/>
                        <a14:foregroundMark x1="4324" y1="80527" x2="4865" y2="81339"/>
                        <a14:foregroundMark x1="3784" y1="79716" x2="4324" y2="80527"/>
                        <a14:foregroundMark x1="7432" y1="85193" x2="11622" y2="85801"/>
                        <a14:foregroundMark x1="4427" y1="76876" x2="4054" y2="80325"/>
                        <a14:foregroundMark x1="4624" y1="75051" x2="4427" y2="76876"/>
                        <a14:foregroundMark x1="4865" y1="72819" x2="4624" y2="75051"/>
                        <a14:backgroundMark x1="29730" y1="76876" x2="34324" y2="78296"/>
                        <a14:backgroundMark x1="39054" y1="76065" x2="34595" y2="70588"/>
                        <a14:backgroundMark x1="16351" y1="64503" x2="15270" y2="68357"/>
                        <a14:backgroundMark x1="48514" y1="71602" x2="50541" y2="83570"/>
                        <a14:backgroundMark x1="42568" y1="66329" x2="42568" y2="66329"/>
                        <a14:backgroundMark x1="42027" y1="66329" x2="42027" y2="66329"/>
                        <a14:backgroundMark x1="40541" y1="66329" x2="40541" y2="66329"/>
                        <a14:backgroundMark x1="38243" y1="66329" x2="38243" y2="66329"/>
                        <a14:backgroundMark x1="35270" y1="66329" x2="35270" y2="66329"/>
                        <a14:backgroundMark x1="31351" y1="67140" x2="31351" y2="67140"/>
                        <a14:backgroundMark x1="24595" y1="65923" x2="24595" y2="65923"/>
                        <a14:backgroundMark x1="24595" y1="65314" x2="27027" y2="69777"/>
                        <a14:backgroundMark x1="22568" y1="73834" x2="22568" y2="73834"/>
                        <a14:backgroundMark x1="56486" y1="60041" x2="55676" y2="60041"/>
                        <a14:backgroundMark x1="61486" y1="71602" x2="61486" y2="71602"/>
                        <a14:backgroundMark x1="5405" y1="80527" x2="5405" y2="80527"/>
                        <a14:backgroundMark x1="5405" y1="80527" x2="5405" y2="80527"/>
                        <a14:backgroundMark x1="5405" y1="80527" x2="5405" y2="80527"/>
                        <a14:backgroundMark x1="5405" y1="80527" x2="5405" y2="80527"/>
                        <a14:backgroundMark x1="5405" y1="76876" x2="5405" y2="76876"/>
                        <a14:backgroundMark x1="5405" y1="75051" x2="5405" y2="75051"/>
                        <a14:backgroundMark x1="8378" y1="66734" x2="8378" y2="66734"/>
                        <a14:backgroundMark x1="5135" y1="81339" x2="5135" y2="81339"/>
                        <a14:backgroundMark x1="5135" y1="81339" x2="5811" y2="84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469" y="556440"/>
            <a:ext cx="4311753" cy="2872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6B107-FCC1-6972-93CD-EEC4704F7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56" b="89778" l="9778" r="89778">
                        <a14:foregroundMark x1="24889" y1="89778" x2="41333" y2="88444"/>
                        <a14:foregroundMark x1="76444" y1="9778" x2="60000" y2="10222"/>
                        <a14:foregroundMark x1="68000" y1="7556" x2="68000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98" y="1082040"/>
            <a:ext cx="2453323" cy="245332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EB69E1-2D0D-BBEC-A5A0-8CCAF9A9D977}"/>
              </a:ext>
            </a:extLst>
          </p:cNvPr>
          <p:cNvSpPr/>
          <p:nvPr/>
        </p:nvSpPr>
        <p:spPr>
          <a:xfrm>
            <a:off x="-10500360" y="2598003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89EF4-BE43-6EBE-3D4E-B941435F6C4E}"/>
              </a:ext>
            </a:extLst>
          </p:cNvPr>
          <p:cNvSpPr txBox="1"/>
          <p:nvPr/>
        </p:nvSpPr>
        <p:spPr>
          <a:xfrm>
            <a:off x="-10226040" y="281344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are warm blooded, so they can stay active in any whether.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FCE64B-99E9-D9EA-2D8F-B57E4F25BBBF}"/>
              </a:ext>
            </a:extLst>
          </p:cNvPr>
          <p:cNvSpPr/>
          <p:nvPr/>
        </p:nvSpPr>
        <p:spPr>
          <a:xfrm>
            <a:off x="13456920" y="3565326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CE2AC-4E41-C2DF-D426-513835B71040}"/>
              </a:ext>
            </a:extLst>
          </p:cNvPr>
          <p:cNvSpPr txBox="1"/>
          <p:nvPr/>
        </p:nvSpPr>
        <p:spPr>
          <a:xfrm>
            <a:off x="13731240" y="3780769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Their front limbs became wings over millions of years.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CD7669-8B3C-38C9-4E0D-D9B96E5334C8}"/>
              </a:ext>
            </a:extLst>
          </p:cNvPr>
          <p:cNvSpPr/>
          <p:nvPr/>
        </p:nvSpPr>
        <p:spPr>
          <a:xfrm>
            <a:off x="-10668000" y="4532649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74F074-A5CB-6396-8422-C33F500C40B9}"/>
              </a:ext>
            </a:extLst>
          </p:cNvPr>
          <p:cNvSpPr txBox="1"/>
          <p:nvPr/>
        </p:nvSpPr>
        <p:spPr>
          <a:xfrm>
            <a:off x="-10393680" y="4594204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hollow bones. It might sound weak but it makes them lighter enough to fly.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316632-9074-6DA8-7D0D-D6384D058FD0}"/>
              </a:ext>
            </a:extLst>
          </p:cNvPr>
          <p:cNvSpPr/>
          <p:nvPr/>
        </p:nvSpPr>
        <p:spPr>
          <a:xfrm>
            <a:off x="13822680" y="5499972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0081B-67EB-7B43-4897-0CA281EFAE84}"/>
              </a:ext>
            </a:extLst>
          </p:cNvPr>
          <p:cNvSpPr txBox="1"/>
          <p:nvPr/>
        </p:nvSpPr>
        <p:spPr>
          <a:xfrm>
            <a:off x="14097000" y="5715415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4 chambered heart just like us.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D60B59-52F0-1070-B919-B43DAB47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Reptilia Fun Facts</a:t>
            </a:r>
          </a:p>
        </p:txBody>
      </p:sp>
    </p:spTree>
    <p:extLst>
      <p:ext uri="{BB962C8B-B14F-4D97-AF65-F5344CB8AC3E}">
        <p14:creationId xmlns:p14="http://schemas.microsoft.com/office/powerpoint/2010/main" val="3642016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343CA8-69FB-060C-1402-0F5B47010BA5}"/>
              </a:ext>
            </a:extLst>
          </p:cNvPr>
          <p:cNvSpPr/>
          <p:nvPr/>
        </p:nvSpPr>
        <p:spPr>
          <a:xfrm>
            <a:off x="-10500360" y="2598003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C286F-796A-FD53-7220-395B2950B0DA}"/>
              </a:ext>
            </a:extLst>
          </p:cNvPr>
          <p:cNvSpPr txBox="1"/>
          <p:nvPr/>
        </p:nvSpPr>
        <p:spPr>
          <a:xfrm>
            <a:off x="-10226040" y="281344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are warm blooded, so they can stay active in any whether.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D7B77D-F2C5-036D-E7F1-DCED9F42F5D2}"/>
              </a:ext>
            </a:extLst>
          </p:cNvPr>
          <p:cNvSpPr/>
          <p:nvPr/>
        </p:nvSpPr>
        <p:spPr>
          <a:xfrm>
            <a:off x="-10668000" y="4532649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ED07E-A923-714E-282C-48CC105D7AD2}"/>
              </a:ext>
            </a:extLst>
          </p:cNvPr>
          <p:cNvSpPr txBox="1"/>
          <p:nvPr/>
        </p:nvSpPr>
        <p:spPr>
          <a:xfrm>
            <a:off x="-10393680" y="4594204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hollow bones. It might sound weak but it makes them lighter enough to fly.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0F8626-2465-9CAC-A031-C464F1F9FA5B}"/>
              </a:ext>
            </a:extLst>
          </p:cNvPr>
          <p:cNvSpPr/>
          <p:nvPr/>
        </p:nvSpPr>
        <p:spPr>
          <a:xfrm>
            <a:off x="13456920" y="3565326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625D2-E23F-5538-8D86-C77893C7F79E}"/>
              </a:ext>
            </a:extLst>
          </p:cNvPr>
          <p:cNvSpPr txBox="1"/>
          <p:nvPr/>
        </p:nvSpPr>
        <p:spPr>
          <a:xfrm>
            <a:off x="13731240" y="3780769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Their front limbs became wings over millions of years.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E83821-DADE-E26E-8235-462B3BCF5585}"/>
              </a:ext>
            </a:extLst>
          </p:cNvPr>
          <p:cNvSpPr/>
          <p:nvPr/>
        </p:nvSpPr>
        <p:spPr>
          <a:xfrm>
            <a:off x="13822680" y="5499972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65884-F1E6-3106-CB6E-1EE2DA9FE882}"/>
              </a:ext>
            </a:extLst>
          </p:cNvPr>
          <p:cNvSpPr txBox="1"/>
          <p:nvPr/>
        </p:nvSpPr>
        <p:spPr>
          <a:xfrm>
            <a:off x="14097000" y="5715415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4 chambered heart just like 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439F4-B05D-BE5B-710B-8C2B154155F3}"/>
              </a:ext>
            </a:extLst>
          </p:cNvPr>
          <p:cNvSpPr txBox="1"/>
          <p:nvPr/>
        </p:nvSpPr>
        <p:spPr>
          <a:xfrm>
            <a:off x="1173480" y="-127456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Aves are basically birds. Any animal with feathers belongs here.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454B0-AB3A-C539-C0C5-E1628529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1121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Aves</a:t>
            </a:r>
          </a:p>
        </p:txBody>
      </p:sp>
    </p:spTree>
    <p:extLst>
      <p:ext uri="{BB962C8B-B14F-4D97-AF65-F5344CB8AC3E}">
        <p14:creationId xmlns:p14="http://schemas.microsoft.com/office/powerpoint/2010/main" val="423916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45F6C-4FA4-8BFF-6841-8F51C5FD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42A03-45A7-17EF-8B7E-FFC30033ABF8}"/>
              </a:ext>
            </a:extLst>
          </p:cNvPr>
          <p:cNvSpPr txBox="1"/>
          <p:nvPr/>
        </p:nvSpPr>
        <p:spPr>
          <a:xfrm>
            <a:off x="1173480" y="163068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Aves are basically birds. Any animal with feathers belongs here.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45A50C-A9B5-AF73-D858-777897C5BF89}"/>
              </a:ext>
            </a:extLst>
          </p:cNvPr>
          <p:cNvSpPr/>
          <p:nvPr/>
        </p:nvSpPr>
        <p:spPr>
          <a:xfrm>
            <a:off x="1173480" y="2598003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2621DA-F34D-BE34-30FC-4E46EC1FA4FC}"/>
              </a:ext>
            </a:extLst>
          </p:cNvPr>
          <p:cNvSpPr/>
          <p:nvPr/>
        </p:nvSpPr>
        <p:spPr>
          <a:xfrm>
            <a:off x="1173480" y="3565326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ED34E9-76D1-61F4-D69D-4B4477A34818}"/>
              </a:ext>
            </a:extLst>
          </p:cNvPr>
          <p:cNvSpPr/>
          <p:nvPr/>
        </p:nvSpPr>
        <p:spPr>
          <a:xfrm>
            <a:off x="1173480" y="4532649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D54715-225A-3654-E229-AA38E956BDFA}"/>
              </a:ext>
            </a:extLst>
          </p:cNvPr>
          <p:cNvSpPr/>
          <p:nvPr/>
        </p:nvSpPr>
        <p:spPr>
          <a:xfrm>
            <a:off x="1173480" y="5499972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C300A-B2AB-D181-C1CB-E011EED4BFA1}"/>
              </a:ext>
            </a:extLst>
          </p:cNvPr>
          <p:cNvSpPr txBox="1"/>
          <p:nvPr/>
        </p:nvSpPr>
        <p:spPr>
          <a:xfrm>
            <a:off x="1447800" y="281344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are warm blooded, so they can stay active in any whether.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D4E8D-3A2F-0238-01DB-C31D7BE2AA62}"/>
              </a:ext>
            </a:extLst>
          </p:cNvPr>
          <p:cNvSpPr txBox="1"/>
          <p:nvPr/>
        </p:nvSpPr>
        <p:spPr>
          <a:xfrm>
            <a:off x="1447800" y="3780769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Their front limbs became wings over millions of years.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F9479-130D-BFC0-078D-AB6819D0A8DF}"/>
              </a:ext>
            </a:extLst>
          </p:cNvPr>
          <p:cNvSpPr txBox="1"/>
          <p:nvPr/>
        </p:nvSpPr>
        <p:spPr>
          <a:xfrm>
            <a:off x="1447800" y="4594204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hollow bones. It might sound weak but it makes them lighter enough to fly.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04B26-21D8-96A6-22EA-0EA427D1E4EF}"/>
              </a:ext>
            </a:extLst>
          </p:cNvPr>
          <p:cNvSpPr txBox="1"/>
          <p:nvPr/>
        </p:nvSpPr>
        <p:spPr>
          <a:xfrm>
            <a:off x="1447800" y="5715415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4 chambered heart just like us.</a:t>
            </a:r>
          </a:p>
        </p:txBody>
      </p:sp>
    </p:spTree>
    <p:extLst>
      <p:ext uri="{BB962C8B-B14F-4D97-AF65-F5344CB8AC3E}">
        <p14:creationId xmlns:p14="http://schemas.microsoft.com/office/powerpoint/2010/main" val="1497554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FAEDD-06C0-AF47-2B16-DB78B235D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5F85E-A157-C35C-72C9-D595B803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000" l="9761" r="90239">
                        <a14:foregroundMark x1="54664" y1="40000" x2="54664" y2="40000"/>
                        <a14:foregroundMark x1="72885" y1="11071" x2="81562" y2="8929"/>
                        <a14:foregroundMark x1="90239" y1="17500" x2="90239" y2="20714"/>
                        <a14:backgroundMark x1="32538" y1="97500" x2="64425" y2="99643"/>
                        <a14:backgroundMark x1="64425" y1="99643" x2="41432" y2="98214"/>
                        <a14:backgroundMark x1="41432" y1="98214" x2="61171" y2="98571"/>
                        <a14:backgroundMark x1="61171" y1="98571" x2="55098" y2="96429"/>
                        <a14:backgroundMark x1="33839" y1="97500" x2="62256" y2="95714"/>
                        <a14:backgroundMark x1="62256" y1="95714" x2="37310" y2="9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6245" y="1022480"/>
            <a:ext cx="4131009" cy="25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0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78F449-0C32-F81B-02C9-EB558E73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69D2-3814-F499-BD78-6B4752D6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Aves Fun Fact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E45AB2-45C4-BC36-A28E-D2212D5136F0}"/>
              </a:ext>
            </a:extLst>
          </p:cNvPr>
          <p:cNvSpPr/>
          <p:nvPr/>
        </p:nvSpPr>
        <p:spPr>
          <a:xfrm>
            <a:off x="1219200" y="3718560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E1B93-FE87-B6CD-C9FA-E776B8D01BA2}"/>
              </a:ext>
            </a:extLst>
          </p:cNvPr>
          <p:cNvSpPr txBox="1"/>
          <p:nvPr/>
        </p:nvSpPr>
        <p:spPr>
          <a:xfrm>
            <a:off x="1630680" y="4208651"/>
            <a:ext cx="934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Birds are literally descended from dinosaurs. The pigeon outside? Dinosaur!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5AA436-653F-BCA8-626B-C978A2A9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000" l="9761" r="90239">
                        <a14:foregroundMark x1="54664" y1="40000" x2="54664" y2="40000"/>
                        <a14:foregroundMark x1="72885" y1="11071" x2="81562" y2="8929"/>
                        <a14:foregroundMark x1="90239" y1="17500" x2="90239" y2="20714"/>
                        <a14:backgroundMark x1="32538" y1="97500" x2="64425" y2="99643"/>
                        <a14:backgroundMark x1="64425" y1="99643" x2="41432" y2="98214"/>
                        <a14:backgroundMark x1="41432" y1="98214" x2="61171" y2="98571"/>
                        <a14:backgroundMark x1="61171" y1="98571" x2="55098" y2="96429"/>
                        <a14:backgroundMark x1="33839" y1="97500" x2="62256" y2="95714"/>
                        <a14:backgroundMark x1="62256" y1="95714" x2="37310" y2="9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35" y="1022480"/>
            <a:ext cx="4131009" cy="2509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78E43E-A55A-CFE6-A14B-BFAE46286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1334" y="662781"/>
            <a:ext cx="5032588" cy="33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A99F4-ED0C-88D5-C81B-2F5801D65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8F682B2-D35E-8FCF-08CB-8D1686DC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Aves Fun Fact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87690-CB2D-9E10-D039-8F478D4BEA0B}"/>
              </a:ext>
            </a:extLst>
          </p:cNvPr>
          <p:cNvSpPr/>
          <p:nvPr/>
        </p:nvSpPr>
        <p:spPr>
          <a:xfrm>
            <a:off x="1219200" y="3718560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C8CA5-3DC7-96B7-1CEE-328556327DE0}"/>
              </a:ext>
            </a:extLst>
          </p:cNvPr>
          <p:cNvSpPr txBox="1"/>
          <p:nvPr/>
        </p:nvSpPr>
        <p:spPr>
          <a:xfrm>
            <a:off x="1630680" y="3962430"/>
            <a:ext cx="934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Their bones look fragile but hollow bones are actually stronger than solid ones at the same weight.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5008F-21EB-99FD-6B8A-EA563DF3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000" l="9761" r="90239">
                        <a14:foregroundMark x1="54664" y1="40000" x2="54664" y2="40000"/>
                        <a14:foregroundMark x1="72885" y1="11071" x2="81562" y2="8929"/>
                        <a14:foregroundMark x1="90239" y1="17500" x2="90239" y2="20714"/>
                        <a14:backgroundMark x1="32538" y1="97500" x2="64425" y2="99643"/>
                        <a14:backgroundMark x1="64425" y1="99643" x2="41432" y2="98214"/>
                        <a14:backgroundMark x1="41432" y1="98214" x2="61171" y2="98571"/>
                        <a14:backgroundMark x1="61171" y1="98571" x2="55098" y2="96429"/>
                        <a14:backgroundMark x1="33839" y1="97500" x2="62256" y2="95714"/>
                        <a14:backgroundMark x1="62256" y1="95714" x2="37310" y2="9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475" y="1022480"/>
            <a:ext cx="4131009" cy="250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E7C09-F412-ABA3-6390-30F63A67A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06" y="662781"/>
            <a:ext cx="5032588" cy="33489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CFC977-33D4-19BD-CE78-3C00E6197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86" b="98429" l="2429" r="90000">
                        <a14:foregroundMark x1="70571" y1="85429" x2="39571" y2="54286"/>
                        <a14:foregroundMark x1="39571" y1="54286" x2="33143" y2="33286"/>
                        <a14:foregroundMark x1="33143" y1="33286" x2="45286" y2="20143"/>
                        <a14:foregroundMark x1="45286" y1="20143" x2="54571" y2="18714"/>
                        <a14:foregroundMark x1="53143" y1="39714" x2="55429" y2="62571"/>
                        <a14:foregroundMark x1="57286" y1="46143" x2="57286" y2="32000"/>
                        <a14:foregroundMark x1="57286" y1="32000" x2="61429" y2="53429"/>
                        <a14:foregroundMark x1="61000" y1="35571" x2="59571" y2="21000"/>
                        <a14:foregroundMark x1="59571" y1="21000" x2="62571" y2="56571"/>
                        <a14:foregroundMark x1="62571" y1="56571" x2="63286" y2="57571"/>
                        <a14:foregroundMark x1="63286" y1="57571" x2="61429" y2="24571"/>
                        <a14:foregroundMark x1="61429" y1="24571" x2="61429" y2="24571"/>
                        <a14:foregroundMark x1="64571" y1="14571" x2="39571" y2="11429"/>
                        <a14:foregroundMark x1="39571" y1="11429" x2="30857" y2="16286"/>
                        <a14:foregroundMark x1="30857" y1="16286" x2="29857" y2="53571"/>
                        <a14:foregroundMark x1="29857" y1="53571" x2="33857" y2="64857"/>
                        <a14:foregroundMark x1="33857" y1="64857" x2="44000" y2="69714"/>
                        <a14:foregroundMark x1="44000" y1="69714" x2="49000" y2="76286"/>
                        <a14:foregroundMark x1="49000" y1="76286" x2="41143" y2="82571"/>
                        <a14:foregroundMark x1="41143" y1="82571" x2="2429" y2="58857"/>
                        <a14:foregroundMark x1="2429" y1="58857" x2="2429" y2="58857"/>
                        <a14:foregroundMark x1="42286" y1="86857" x2="49714" y2="88286"/>
                        <a14:foregroundMark x1="49714" y1="88286" x2="59571" y2="96143"/>
                        <a14:foregroundMark x1="59571" y1="96143" x2="68714" y2="98714"/>
                        <a14:foregroundMark x1="54571" y1="75429" x2="55000" y2="83571"/>
                        <a14:foregroundMark x1="56857" y1="73143" x2="43000" y2="44143"/>
                        <a14:foregroundMark x1="43000" y1="44143" x2="48143" y2="57571"/>
                        <a14:foregroundMark x1="48143" y1="57571" x2="37571" y2="58429"/>
                        <a14:foregroundMark x1="37571" y1="58429" x2="44571" y2="51000"/>
                        <a14:foregroundMark x1="44571" y1="51000" x2="47000" y2="37714"/>
                        <a14:foregroundMark x1="47000" y1="37714" x2="41000" y2="30429"/>
                        <a14:foregroundMark x1="41000" y1="30429" x2="34143" y2="26571"/>
                        <a14:foregroundMark x1="34143" y1="26571" x2="42286" y2="31714"/>
                        <a14:foregroundMark x1="42286" y1="31714" x2="52429" y2="21143"/>
                        <a14:foregroundMark x1="52429" y1="21143" x2="46857" y2="14143"/>
                        <a14:foregroundMark x1="46857" y1="14143" x2="57143" y2="10143"/>
                        <a14:foregroundMark x1="57143" y1="10143" x2="61857" y2="11857"/>
                        <a14:foregroundMark x1="43571" y1="14143" x2="36571" y2="19571"/>
                        <a14:foregroundMark x1="36571" y1="19571" x2="32429" y2="36429"/>
                        <a14:foregroundMark x1="32429" y1="36429" x2="41429" y2="52429"/>
                        <a14:foregroundMark x1="41429" y1="52429" x2="44571" y2="67571"/>
                        <a14:foregroundMark x1="44571" y1="67571" x2="41571" y2="41857"/>
                        <a14:foregroundMark x1="41571" y1="41857" x2="38143" y2="52429"/>
                        <a14:foregroundMark x1="38143" y1="52429" x2="33857" y2="39429"/>
                        <a14:foregroundMark x1="33857" y1="39429" x2="34571" y2="52857"/>
                        <a14:foregroundMark x1="34571" y1="52857" x2="44857" y2="57429"/>
                        <a14:foregroundMark x1="44857" y1="57429" x2="37571" y2="33143"/>
                        <a14:foregroundMark x1="37571" y1="33143" x2="37714" y2="17571"/>
                        <a14:foregroundMark x1="37714" y1="17571" x2="28857" y2="19714"/>
                        <a14:foregroundMark x1="28857" y1="19714" x2="39000" y2="23286"/>
                        <a14:foregroundMark x1="39000" y1="23286" x2="45143" y2="19286"/>
                        <a14:foregroundMark x1="45143" y1="19286" x2="57286" y2="25857"/>
                        <a14:foregroundMark x1="57286" y1="25857" x2="58286" y2="29714"/>
                        <a14:foregroundMark x1="31714" y1="10000" x2="31714" y2="10000"/>
                        <a14:foregroundMark x1="29857" y1="10429" x2="29857" y2="10429"/>
                        <a14:foregroundMark x1="30857" y1="8143" x2="30857" y2="8143"/>
                        <a14:foregroundMark x1="60000" y1="24143" x2="50571" y2="63571"/>
                        <a14:foregroundMark x1="50571" y1="63571" x2="44286" y2="55286"/>
                        <a14:foregroundMark x1="44286" y1="55286" x2="56571" y2="69000"/>
                        <a14:foregroundMark x1="56571" y1="69000" x2="55714" y2="80429"/>
                        <a14:foregroundMark x1="55714" y1="80429" x2="64571" y2="75857"/>
                        <a14:foregroundMark x1="25286" y1="79429" x2="46429" y2="95000"/>
                        <a14:foregroundMark x1="46429" y1="95000" x2="55000" y2="96429"/>
                        <a14:foregroundMark x1="10714" y1="72571" x2="10714" y2="72571"/>
                        <a14:foregroundMark x1="10714" y1="74000" x2="10714" y2="74000"/>
                        <a14:foregroundMark x1="8429" y1="74000" x2="8429" y2="74000"/>
                        <a14:foregroundMark x1="40857" y1="76286" x2="37286" y2="29714"/>
                        <a14:foregroundMark x1="37286" y1="29714" x2="40000" y2="18286"/>
                        <a14:foregroundMark x1="44571" y1="17714" x2="55857" y2="62143"/>
                        <a14:foregroundMark x1="55857" y1="62143" x2="60571" y2="68000"/>
                        <a14:foregroundMark x1="60571" y1="68000" x2="60571" y2="64857"/>
                        <a14:foregroundMark x1="59571" y1="52571" x2="66429" y2="70857"/>
                        <a14:foregroundMark x1="66429" y1="69000" x2="59571" y2="34286"/>
                        <a14:foregroundMark x1="55000" y1="24143" x2="56000" y2="39286"/>
                        <a14:foregroundMark x1="55000" y1="8571" x2="55000" y2="8571"/>
                        <a14:foregroundMark x1="56000" y1="7286" x2="56000" y2="7286"/>
                        <a14:foregroundMark x1="58286" y1="8143" x2="58286" y2="8143"/>
                        <a14:foregroundMark x1="52714" y1="36571" x2="52714" y2="36571"/>
                        <a14:foregroundMark x1="44571" y1="67571" x2="36714" y2="57571"/>
                        <a14:foregroundMark x1="37143" y1="63000" x2="54286" y2="76286"/>
                        <a14:foregroundMark x1="54286" y1="76286" x2="54571" y2="76714"/>
                        <a14:foregroundMark x1="53143" y1="77143" x2="32571" y2="57143"/>
                        <a14:foregroundMark x1="26714" y1="59857" x2="31286" y2="67143"/>
                        <a14:foregroundMark x1="39000" y1="73571" x2="44000" y2="79429"/>
                        <a14:foregroundMark x1="46286" y1="82714" x2="47714" y2="87286"/>
                        <a14:foregroundMark x1="48571" y1="11857" x2="42286" y2="21714"/>
                        <a14:foregroundMark x1="42286" y1="21714" x2="46286" y2="20000"/>
                        <a14:foregroundMark x1="44571" y1="16429" x2="42714" y2="14571"/>
                        <a14:foregroundMark x1="42714" y1="14571" x2="52286" y2="12714"/>
                        <a14:foregroundMark x1="52286" y1="12714" x2="57286" y2="21429"/>
                        <a14:foregroundMark x1="60000" y1="31429" x2="61429" y2="39714"/>
                        <a14:foregroundMark x1="61429" y1="48429" x2="61429" y2="60286"/>
                        <a14:foregroundMark x1="61429" y1="60714" x2="60571" y2="70857"/>
                        <a14:foregroundMark x1="30857" y1="9571" x2="30857" y2="9571"/>
                        <a14:backgroundMark x1="59711" y1="80407" x2="60000" y2="80571"/>
                        <a14:backgroundMark x1="60000" y1="80571" x2="59890" y2="80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6893" y="880332"/>
            <a:ext cx="2781490" cy="27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2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DF8D3-C1A9-7D43-A4CD-4B54B56A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F1531D-B826-2352-48DE-FA917BEA6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586" y="662781"/>
            <a:ext cx="5032588" cy="3348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6BED9-16E8-658A-0123-E3351794A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86" b="98429" l="2429" r="90000">
                        <a14:foregroundMark x1="70571" y1="85429" x2="39571" y2="54286"/>
                        <a14:foregroundMark x1="39571" y1="54286" x2="33143" y2="33286"/>
                        <a14:foregroundMark x1="33143" y1="33286" x2="45286" y2="20143"/>
                        <a14:foregroundMark x1="45286" y1="20143" x2="54571" y2="18714"/>
                        <a14:foregroundMark x1="53143" y1="39714" x2="55429" y2="62571"/>
                        <a14:foregroundMark x1="57286" y1="46143" x2="57286" y2="32000"/>
                        <a14:foregroundMark x1="57286" y1="32000" x2="61429" y2="53429"/>
                        <a14:foregroundMark x1="61000" y1="35571" x2="59571" y2="21000"/>
                        <a14:foregroundMark x1="59571" y1="21000" x2="62571" y2="56571"/>
                        <a14:foregroundMark x1="62571" y1="56571" x2="63286" y2="57571"/>
                        <a14:foregroundMark x1="63286" y1="57571" x2="61429" y2="24571"/>
                        <a14:foregroundMark x1="61429" y1="24571" x2="61429" y2="24571"/>
                        <a14:foregroundMark x1="64571" y1="14571" x2="39571" y2="11429"/>
                        <a14:foregroundMark x1="39571" y1="11429" x2="30857" y2="16286"/>
                        <a14:foregroundMark x1="30857" y1="16286" x2="29857" y2="53571"/>
                        <a14:foregroundMark x1="29857" y1="53571" x2="33857" y2="64857"/>
                        <a14:foregroundMark x1="33857" y1="64857" x2="44000" y2="69714"/>
                        <a14:foregroundMark x1="44000" y1="69714" x2="49000" y2="76286"/>
                        <a14:foregroundMark x1="49000" y1="76286" x2="41143" y2="82571"/>
                        <a14:foregroundMark x1="41143" y1="82571" x2="2429" y2="58857"/>
                        <a14:foregroundMark x1="2429" y1="58857" x2="2429" y2="58857"/>
                        <a14:foregroundMark x1="42286" y1="86857" x2="49714" y2="88286"/>
                        <a14:foregroundMark x1="49714" y1="88286" x2="59571" y2="96143"/>
                        <a14:foregroundMark x1="59571" y1="96143" x2="68714" y2="98714"/>
                        <a14:foregroundMark x1="54571" y1="75429" x2="55000" y2="83571"/>
                        <a14:foregroundMark x1="56857" y1="73143" x2="43000" y2="44143"/>
                        <a14:foregroundMark x1="43000" y1="44143" x2="48143" y2="57571"/>
                        <a14:foregroundMark x1="48143" y1="57571" x2="37571" y2="58429"/>
                        <a14:foregroundMark x1="37571" y1="58429" x2="44571" y2="51000"/>
                        <a14:foregroundMark x1="44571" y1="51000" x2="47000" y2="37714"/>
                        <a14:foregroundMark x1="47000" y1="37714" x2="41000" y2="30429"/>
                        <a14:foregroundMark x1="41000" y1="30429" x2="34143" y2="26571"/>
                        <a14:foregroundMark x1="34143" y1="26571" x2="42286" y2="31714"/>
                        <a14:foregroundMark x1="42286" y1="31714" x2="52429" y2="21143"/>
                        <a14:foregroundMark x1="52429" y1="21143" x2="46857" y2="14143"/>
                        <a14:foregroundMark x1="46857" y1="14143" x2="57143" y2="10143"/>
                        <a14:foregroundMark x1="57143" y1="10143" x2="61857" y2="11857"/>
                        <a14:foregroundMark x1="43571" y1="14143" x2="36571" y2="19571"/>
                        <a14:foregroundMark x1="36571" y1="19571" x2="32429" y2="36429"/>
                        <a14:foregroundMark x1="32429" y1="36429" x2="41429" y2="52429"/>
                        <a14:foregroundMark x1="41429" y1="52429" x2="44571" y2="67571"/>
                        <a14:foregroundMark x1="44571" y1="67571" x2="41571" y2="41857"/>
                        <a14:foregroundMark x1="41571" y1="41857" x2="38143" y2="52429"/>
                        <a14:foregroundMark x1="38143" y1="52429" x2="33857" y2="39429"/>
                        <a14:foregroundMark x1="33857" y1="39429" x2="34571" y2="52857"/>
                        <a14:foregroundMark x1="34571" y1="52857" x2="44857" y2="57429"/>
                        <a14:foregroundMark x1="44857" y1="57429" x2="37571" y2="33143"/>
                        <a14:foregroundMark x1="37571" y1="33143" x2="37714" y2="17571"/>
                        <a14:foregroundMark x1="37714" y1="17571" x2="28857" y2="19714"/>
                        <a14:foregroundMark x1="28857" y1="19714" x2="39000" y2="23286"/>
                        <a14:foregroundMark x1="39000" y1="23286" x2="45143" y2="19286"/>
                        <a14:foregroundMark x1="45143" y1="19286" x2="57286" y2="25857"/>
                        <a14:foregroundMark x1="57286" y1="25857" x2="58286" y2="29714"/>
                        <a14:foregroundMark x1="31714" y1="10000" x2="31714" y2="10000"/>
                        <a14:foregroundMark x1="29857" y1="10429" x2="29857" y2="10429"/>
                        <a14:foregroundMark x1="30857" y1="8143" x2="30857" y2="8143"/>
                        <a14:foregroundMark x1="60000" y1="24143" x2="50571" y2="63571"/>
                        <a14:foregroundMark x1="50571" y1="63571" x2="44286" y2="55286"/>
                        <a14:foregroundMark x1="44286" y1="55286" x2="56571" y2="69000"/>
                        <a14:foregroundMark x1="56571" y1="69000" x2="55714" y2="80429"/>
                        <a14:foregroundMark x1="55714" y1="80429" x2="64571" y2="75857"/>
                        <a14:foregroundMark x1="25286" y1="79429" x2="46429" y2="95000"/>
                        <a14:foregroundMark x1="46429" y1="95000" x2="55000" y2="96429"/>
                        <a14:foregroundMark x1="10714" y1="72571" x2="10714" y2="72571"/>
                        <a14:foregroundMark x1="10714" y1="74000" x2="10714" y2="74000"/>
                        <a14:foregroundMark x1="8429" y1="74000" x2="8429" y2="74000"/>
                        <a14:foregroundMark x1="40857" y1="76286" x2="37286" y2="29714"/>
                        <a14:foregroundMark x1="37286" y1="29714" x2="40000" y2="18286"/>
                        <a14:foregroundMark x1="44571" y1="17714" x2="55857" y2="62143"/>
                        <a14:foregroundMark x1="55857" y1="62143" x2="60571" y2="68000"/>
                        <a14:foregroundMark x1="60571" y1="68000" x2="60571" y2="64857"/>
                        <a14:foregroundMark x1="59571" y1="52571" x2="66429" y2="70857"/>
                        <a14:foregroundMark x1="66429" y1="69000" x2="59571" y2="34286"/>
                        <a14:foregroundMark x1="55000" y1="24143" x2="56000" y2="39286"/>
                        <a14:foregroundMark x1="55000" y1="8571" x2="55000" y2="8571"/>
                        <a14:foregroundMark x1="56000" y1="7286" x2="56000" y2="7286"/>
                        <a14:foregroundMark x1="58286" y1="8143" x2="58286" y2="8143"/>
                        <a14:foregroundMark x1="52714" y1="36571" x2="52714" y2="36571"/>
                        <a14:foregroundMark x1="44571" y1="67571" x2="36714" y2="57571"/>
                        <a14:foregroundMark x1="37143" y1="63000" x2="54286" y2="76286"/>
                        <a14:foregroundMark x1="54286" y1="76286" x2="54571" y2="76714"/>
                        <a14:foregroundMark x1="53143" y1="77143" x2="32571" y2="57143"/>
                        <a14:foregroundMark x1="26714" y1="59857" x2="31286" y2="67143"/>
                        <a14:foregroundMark x1="39000" y1="73571" x2="44000" y2="79429"/>
                        <a14:foregroundMark x1="46286" y1="82714" x2="47714" y2="87286"/>
                        <a14:foregroundMark x1="48571" y1="11857" x2="42286" y2="21714"/>
                        <a14:foregroundMark x1="42286" y1="21714" x2="46286" y2="20000"/>
                        <a14:foregroundMark x1="44571" y1="16429" x2="42714" y2="14571"/>
                        <a14:foregroundMark x1="42714" y1="14571" x2="52286" y2="12714"/>
                        <a14:foregroundMark x1="52286" y1="12714" x2="57286" y2="21429"/>
                        <a14:foregroundMark x1="60000" y1="31429" x2="61429" y2="39714"/>
                        <a14:foregroundMark x1="61429" y1="48429" x2="61429" y2="60286"/>
                        <a14:foregroundMark x1="61429" y1="60714" x2="60571" y2="70857"/>
                        <a14:foregroundMark x1="30857" y1="9571" x2="30857" y2="9571"/>
                        <a14:backgroundMark x1="59711" y1="80407" x2="60000" y2="80571"/>
                        <a14:backgroundMark x1="60000" y1="80571" x2="59890" y2="80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55" y="880332"/>
            <a:ext cx="2781490" cy="27814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55E217-0084-ED4A-9F47-F35E55A4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Aves Fun Fact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68C590-4CA7-64C8-A29A-08C47C82FA68}"/>
              </a:ext>
            </a:extLst>
          </p:cNvPr>
          <p:cNvSpPr/>
          <p:nvPr/>
        </p:nvSpPr>
        <p:spPr>
          <a:xfrm>
            <a:off x="1219200" y="3718560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C7585-E8A3-6478-C8F7-235984769981}"/>
              </a:ext>
            </a:extLst>
          </p:cNvPr>
          <p:cNvSpPr txBox="1"/>
          <p:nvPr/>
        </p:nvSpPr>
        <p:spPr>
          <a:xfrm>
            <a:off x="1457058" y="3939280"/>
            <a:ext cx="934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Owls can rotate their heads 270 degrees, almost all the way around! They do this because their eyes are fixed in their skull and can't move like humans.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8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3AA92-A388-F805-D3B9-A0125F261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F4887-ABA7-C61F-BCFD-1E1BF2B5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941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Mammalia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58D5D-B25E-50E4-1FD2-A3E5538FA2EA}"/>
              </a:ext>
            </a:extLst>
          </p:cNvPr>
          <p:cNvSpPr txBox="1"/>
          <p:nvPr/>
        </p:nvSpPr>
        <p:spPr>
          <a:xfrm>
            <a:off x="563883" y="-1692738"/>
            <a:ext cx="1118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Mammals are the most advanced animals on Earth. From tiny rats and bats to massive whales and even humans, we all fall under the same class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BBBFAF-0FBC-E0DC-8398-258B17DEB3F5}"/>
              </a:ext>
            </a:extLst>
          </p:cNvPr>
          <p:cNvSpPr/>
          <p:nvPr/>
        </p:nvSpPr>
        <p:spPr>
          <a:xfrm>
            <a:off x="-9891929" y="2598003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6080-B617-1BC4-F412-490A1BA44D0F}"/>
              </a:ext>
            </a:extLst>
          </p:cNvPr>
          <p:cNvSpPr txBox="1"/>
          <p:nvPr/>
        </p:nvSpPr>
        <p:spPr>
          <a:xfrm>
            <a:off x="-9617609" y="281344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Their body is covered with hair or fur.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D1000C-D4BE-EC3A-A313-8DFBF4F6F3D3}"/>
              </a:ext>
            </a:extLst>
          </p:cNvPr>
          <p:cNvSpPr/>
          <p:nvPr/>
        </p:nvSpPr>
        <p:spPr>
          <a:xfrm>
            <a:off x="13627853" y="3565326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62C7DF-50E0-4CAC-44A0-774FA0045443}"/>
              </a:ext>
            </a:extLst>
          </p:cNvPr>
          <p:cNvSpPr txBox="1"/>
          <p:nvPr/>
        </p:nvSpPr>
        <p:spPr>
          <a:xfrm>
            <a:off x="13902173" y="3630298"/>
            <a:ext cx="918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developed mammary glands, females produce milk for their young.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4481CD-62E8-F76E-6569-AD30CBF786F2}"/>
              </a:ext>
            </a:extLst>
          </p:cNvPr>
          <p:cNvSpPr/>
          <p:nvPr/>
        </p:nvSpPr>
        <p:spPr>
          <a:xfrm>
            <a:off x="-10057237" y="4532649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8B6B1-4975-C4E7-2539-842FAE88A240}"/>
              </a:ext>
            </a:extLst>
          </p:cNvPr>
          <p:cNvSpPr txBox="1"/>
          <p:nvPr/>
        </p:nvSpPr>
        <p:spPr>
          <a:xfrm>
            <a:off x="-9782917" y="4721526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These animals are warm-blooded.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975CB3-8C60-376F-B95B-0BC60AA37C57}"/>
              </a:ext>
            </a:extLst>
          </p:cNvPr>
          <p:cNvSpPr/>
          <p:nvPr/>
        </p:nvSpPr>
        <p:spPr>
          <a:xfrm>
            <a:off x="13834422" y="5499972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BDB50-AFAC-9915-8676-4C82786B26AB}"/>
              </a:ext>
            </a:extLst>
          </p:cNvPr>
          <p:cNvSpPr txBox="1"/>
          <p:nvPr/>
        </p:nvSpPr>
        <p:spPr>
          <a:xfrm>
            <a:off x="14108742" y="570384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Fertilization is internal and they give birth to live young.</a:t>
            </a:r>
          </a:p>
        </p:txBody>
      </p:sp>
    </p:spTree>
    <p:extLst>
      <p:ext uri="{BB962C8B-B14F-4D97-AF65-F5344CB8AC3E}">
        <p14:creationId xmlns:p14="http://schemas.microsoft.com/office/powerpoint/2010/main" val="8650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A970E2-F5D0-27CD-B4B2-4E854D64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72EFF03-1979-BA2D-4AA0-7CDB103A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Mammalia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BE12E2-8180-3A9C-4C21-E0B860B6649B}"/>
              </a:ext>
            </a:extLst>
          </p:cNvPr>
          <p:cNvSpPr/>
          <p:nvPr/>
        </p:nvSpPr>
        <p:spPr>
          <a:xfrm>
            <a:off x="1173480" y="2598003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26A2BF-26E0-B43D-BE7A-292DCED245BC}"/>
              </a:ext>
            </a:extLst>
          </p:cNvPr>
          <p:cNvSpPr/>
          <p:nvPr/>
        </p:nvSpPr>
        <p:spPr>
          <a:xfrm>
            <a:off x="1173480" y="3565326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0DBE7C-F1AF-1C46-2FD5-F1792BA31A05}"/>
              </a:ext>
            </a:extLst>
          </p:cNvPr>
          <p:cNvSpPr/>
          <p:nvPr/>
        </p:nvSpPr>
        <p:spPr>
          <a:xfrm>
            <a:off x="1173480" y="4532649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310B1C-E46F-A119-DCC5-9CDAF98295FD}"/>
              </a:ext>
            </a:extLst>
          </p:cNvPr>
          <p:cNvSpPr/>
          <p:nvPr/>
        </p:nvSpPr>
        <p:spPr>
          <a:xfrm>
            <a:off x="1173480" y="5499972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390D0-F8DC-B5D3-EDFE-3F87ADDC1ECE}"/>
              </a:ext>
            </a:extLst>
          </p:cNvPr>
          <p:cNvSpPr txBox="1"/>
          <p:nvPr/>
        </p:nvSpPr>
        <p:spPr>
          <a:xfrm>
            <a:off x="1447800" y="2813446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Their body is covered with hair or fur.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963B9-58B4-C57D-BD5A-4D1E4BFF876C}"/>
              </a:ext>
            </a:extLst>
          </p:cNvPr>
          <p:cNvSpPr txBox="1"/>
          <p:nvPr/>
        </p:nvSpPr>
        <p:spPr>
          <a:xfrm>
            <a:off x="1447800" y="3630298"/>
            <a:ext cx="918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have developed mammary glands, females produce milk for their young.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85E3B-7B57-B597-D883-2C9A28204D3E}"/>
              </a:ext>
            </a:extLst>
          </p:cNvPr>
          <p:cNvSpPr txBox="1"/>
          <p:nvPr/>
        </p:nvSpPr>
        <p:spPr>
          <a:xfrm>
            <a:off x="1447800" y="4721526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These animals are warm-blooded.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447B9-00EA-6FFE-5712-BE9B4E9BA9BE}"/>
              </a:ext>
            </a:extLst>
          </p:cNvPr>
          <p:cNvSpPr txBox="1"/>
          <p:nvPr/>
        </p:nvSpPr>
        <p:spPr>
          <a:xfrm>
            <a:off x="1447800" y="570384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Fertilization is internal and they give birth to live young.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0A846E-7DCC-0894-ED01-C4380612F8C0}"/>
              </a:ext>
            </a:extLst>
          </p:cNvPr>
          <p:cNvSpPr txBox="1"/>
          <p:nvPr/>
        </p:nvSpPr>
        <p:spPr>
          <a:xfrm>
            <a:off x="563883" y="1513450"/>
            <a:ext cx="1118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Mammals are the most advanced animals on Earth. From tiny rats and bats to massive whales and even humans, we all fall under the same class</a:t>
            </a:r>
          </a:p>
        </p:txBody>
      </p:sp>
    </p:spTree>
    <p:extLst>
      <p:ext uri="{BB962C8B-B14F-4D97-AF65-F5344CB8AC3E}">
        <p14:creationId xmlns:p14="http://schemas.microsoft.com/office/powerpoint/2010/main" val="36697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C6C14E-121D-F100-BC2F-C8BD7D24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E2ED88-45B3-2779-1832-F72327A66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1951" y="0"/>
            <a:ext cx="5111394" cy="51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8E50D3C-BA45-D99F-66D4-3F6FDE6F97E6}"/>
              </a:ext>
            </a:extLst>
          </p:cNvPr>
          <p:cNvSpPr/>
          <p:nvPr/>
        </p:nvSpPr>
        <p:spPr>
          <a:xfrm>
            <a:off x="6899897" y="-205154"/>
            <a:ext cx="5721678" cy="7122778"/>
          </a:xfrm>
          <a:custGeom>
            <a:avLst/>
            <a:gdLst>
              <a:gd name="csX0" fmla="*/ 3065393 w 5721678"/>
              <a:gd name="csY0" fmla="*/ 4502404 h 7122778"/>
              <a:gd name="csX1" fmla="*/ 3719849 w 5721678"/>
              <a:gd name="csY1" fmla="*/ 5188999 h 7122778"/>
              <a:gd name="csX2" fmla="*/ 3065393 w 5721678"/>
              <a:gd name="csY2" fmla="*/ 5875594 h 7122778"/>
              <a:gd name="csX3" fmla="*/ 2410937 w 5721678"/>
              <a:gd name="csY3" fmla="*/ 5188999 h 7122778"/>
              <a:gd name="csX4" fmla="*/ 3065393 w 5721678"/>
              <a:gd name="csY4" fmla="*/ 4502404 h 7122778"/>
              <a:gd name="csX5" fmla="*/ 5721678 w 5721678"/>
              <a:gd name="csY5" fmla="*/ 3849103 h 7122778"/>
              <a:gd name="csX6" fmla="*/ 5721678 w 5721678"/>
              <a:gd name="csY6" fmla="*/ 5910635 h 7122778"/>
              <a:gd name="csX7" fmla="*/ 4773173 w 5721678"/>
              <a:gd name="csY7" fmla="*/ 6902712 h 7122778"/>
              <a:gd name="csX8" fmla="*/ 3766059 w 5721678"/>
              <a:gd name="csY8" fmla="*/ 6925325 h 7122778"/>
              <a:gd name="csX9" fmla="*/ 3766060 w 5721678"/>
              <a:gd name="csY9" fmla="*/ 6925325 h 7122778"/>
              <a:gd name="csX10" fmla="*/ 3743447 w 5721678"/>
              <a:gd name="csY10" fmla="*/ 5918210 h 7122778"/>
              <a:gd name="csX11" fmla="*/ 5721678 w 5721678"/>
              <a:gd name="csY11" fmla="*/ 1447814 h 7122778"/>
              <a:gd name="csX12" fmla="*/ 5721678 w 5721678"/>
              <a:gd name="csY12" fmla="*/ 3509345 h 7122778"/>
              <a:gd name="csX13" fmla="*/ 4773174 w 5721678"/>
              <a:gd name="csY13" fmla="*/ 4501421 h 7122778"/>
              <a:gd name="csX14" fmla="*/ 3766060 w 5721678"/>
              <a:gd name="csY14" fmla="*/ 4524035 h 7122778"/>
              <a:gd name="csX15" fmla="*/ 3766061 w 5721678"/>
              <a:gd name="csY15" fmla="*/ 4524035 h 7122778"/>
              <a:gd name="csX16" fmla="*/ 3743448 w 5721678"/>
              <a:gd name="csY16" fmla="*/ 3516920 h 7122778"/>
              <a:gd name="csX17" fmla="*/ 3783416 w 5721678"/>
              <a:gd name="csY17" fmla="*/ 0 h 7122778"/>
              <a:gd name="csX18" fmla="*/ 5721678 w 5721678"/>
              <a:gd name="csY18" fmla="*/ 0 h 7122778"/>
              <a:gd name="csX19" fmla="*/ 5721678 w 5721678"/>
              <a:gd name="csY19" fmla="*/ 968158 h 7122778"/>
              <a:gd name="csX20" fmla="*/ 1783127 w 5721678"/>
              <a:gd name="csY20" fmla="*/ 5087639 h 7122778"/>
              <a:gd name="csX21" fmla="*/ 319763 w 5721678"/>
              <a:gd name="csY21" fmla="*/ 5120497 h 7122778"/>
              <a:gd name="csX22" fmla="*/ 286906 w 5721678"/>
              <a:gd name="csY22" fmla="*/ 3657133 h 7122778"/>
              <a:gd name="csX23" fmla="*/ 1370870 w 5721678"/>
              <a:gd name="csY23" fmla="*/ 0 h 7122778"/>
              <a:gd name="csX24" fmla="*/ 3341858 w 5721678"/>
              <a:gd name="csY24" fmla="*/ 0 h 7122778"/>
              <a:gd name="csX25" fmla="*/ 1354042 w 5721678"/>
              <a:gd name="csY25" fmla="*/ 2079131 h 7122778"/>
              <a:gd name="csX26" fmla="*/ 346928 w 5721678"/>
              <a:gd name="csY26" fmla="*/ 2101744 h 7122778"/>
              <a:gd name="csX27" fmla="*/ 346929 w 5721678"/>
              <a:gd name="csY27" fmla="*/ 2101744 h 7122778"/>
              <a:gd name="csX28" fmla="*/ 324317 w 5721678"/>
              <a:gd name="csY28" fmla="*/ 1094630 h 71227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721678" h="7122778">
                <a:moveTo>
                  <a:pt x="3065393" y="4502404"/>
                </a:moveTo>
                <a:cubicBezTo>
                  <a:pt x="3426839" y="4502404"/>
                  <a:pt x="3719849" y="4809803"/>
                  <a:pt x="3719849" y="5188999"/>
                </a:cubicBezTo>
                <a:cubicBezTo>
                  <a:pt x="3719849" y="5568195"/>
                  <a:pt x="3426839" y="5875594"/>
                  <a:pt x="3065393" y="5875594"/>
                </a:cubicBezTo>
                <a:cubicBezTo>
                  <a:pt x="2703947" y="5875594"/>
                  <a:pt x="2410937" y="5568195"/>
                  <a:pt x="2410937" y="5188999"/>
                </a:cubicBezTo>
                <a:cubicBezTo>
                  <a:pt x="2410937" y="4809803"/>
                  <a:pt x="2703947" y="4502404"/>
                  <a:pt x="3065393" y="4502404"/>
                </a:cubicBezTo>
                <a:close/>
                <a:moveTo>
                  <a:pt x="5721678" y="3849103"/>
                </a:moveTo>
                <a:lnTo>
                  <a:pt x="5721678" y="5910635"/>
                </a:lnTo>
                <a:lnTo>
                  <a:pt x="4773173" y="6902712"/>
                </a:lnTo>
                <a:cubicBezTo>
                  <a:pt x="4501311" y="7187063"/>
                  <a:pt x="4050411" y="7197187"/>
                  <a:pt x="3766059" y="6925325"/>
                </a:cubicBezTo>
                <a:lnTo>
                  <a:pt x="3766060" y="6925325"/>
                </a:lnTo>
                <a:cubicBezTo>
                  <a:pt x="3481709" y="6653462"/>
                  <a:pt x="3471585" y="6202562"/>
                  <a:pt x="3743447" y="5918210"/>
                </a:cubicBezTo>
                <a:close/>
                <a:moveTo>
                  <a:pt x="5721678" y="1447814"/>
                </a:moveTo>
                <a:lnTo>
                  <a:pt x="5721678" y="3509345"/>
                </a:lnTo>
                <a:lnTo>
                  <a:pt x="4773174" y="4501421"/>
                </a:lnTo>
                <a:cubicBezTo>
                  <a:pt x="4501312" y="4785773"/>
                  <a:pt x="4050411" y="4795897"/>
                  <a:pt x="3766060" y="4524035"/>
                </a:cubicBezTo>
                <a:lnTo>
                  <a:pt x="3766061" y="4524035"/>
                </a:lnTo>
                <a:cubicBezTo>
                  <a:pt x="3481710" y="4252172"/>
                  <a:pt x="3471585" y="3801271"/>
                  <a:pt x="3743448" y="3516920"/>
                </a:cubicBezTo>
                <a:close/>
                <a:moveTo>
                  <a:pt x="3783416" y="0"/>
                </a:moveTo>
                <a:lnTo>
                  <a:pt x="5721678" y="0"/>
                </a:lnTo>
                <a:lnTo>
                  <a:pt x="5721678" y="968158"/>
                </a:lnTo>
                <a:lnTo>
                  <a:pt x="1783127" y="5087639"/>
                </a:lnTo>
                <a:cubicBezTo>
                  <a:pt x="1388103" y="5500809"/>
                  <a:pt x="732933" y="5515520"/>
                  <a:pt x="319763" y="5120497"/>
                </a:cubicBezTo>
                <a:cubicBezTo>
                  <a:pt x="-93407" y="4725473"/>
                  <a:pt x="-108118" y="4070303"/>
                  <a:pt x="286906" y="3657133"/>
                </a:cubicBezTo>
                <a:close/>
                <a:moveTo>
                  <a:pt x="1370870" y="0"/>
                </a:moveTo>
                <a:lnTo>
                  <a:pt x="3341858" y="0"/>
                </a:lnTo>
                <a:lnTo>
                  <a:pt x="1354042" y="2079131"/>
                </a:lnTo>
                <a:cubicBezTo>
                  <a:pt x="1082179" y="2363482"/>
                  <a:pt x="631279" y="2373607"/>
                  <a:pt x="346928" y="2101744"/>
                </a:cubicBezTo>
                <a:lnTo>
                  <a:pt x="346929" y="2101744"/>
                </a:lnTo>
                <a:cubicBezTo>
                  <a:pt x="62577" y="1829881"/>
                  <a:pt x="52454" y="1378982"/>
                  <a:pt x="324317" y="1094630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innerShdw blurRad="101600" dist="63500" dir="13500000">
              <a:prstClr val="black">
                <a:alpha val="41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42F285-F263-E2B3-5D66-6AF91FB3C23B}"/>
              </a:ext>
            </a:extLst>
          </p:cNvPr>
          <p:cNvSpPr txBox="1"/>
          <p:nvPr/>
        </p:nvSpPr>
        <p:spPr>
          <a:xfrm>
            <a:off x="775504" y="3356235"/>
            <a:ext cx="5721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Apex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5400" dirty="0">
                <a:latin typeface="Arial Black" panose="020B0A04020102020204" pitchFamily="34" charset="0"/>
              </a:rPr>
              <a:t>Thinkers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4C12B4-E281-792C-D92B-58FA80D6E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96" y="1295821"/>
            <a:ext cx="2106294" cy="206041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6AF36D-D329-C593-8BA9-7578033603F0}"/>
              </a:ext>
            </a:extLst>
          </p:cNvPr>
          <p:cNvSpPr txBox="1"/>
          <p:nvPr/>
        </p:nvSpPr>
        <p:spPr>
          <a:xfrm>
            <a:off x="-3764280" y="170688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Members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34B4B6-AB50-81A8-DF14-11B5AD847AC0}"/>
              </a:ext>
            </a:extLst>
          </p:cNvPr>
          <p:cNvSpPr txBox="1"/>
          <p:nvPr/>
        </p:nvSpPr>
        <p:spPr>
          <a:xfrm>
            <a:off x="-12847321" y="2400110"/>
            <a:ext cx="84582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itka Small Semibold" pitchFamily="2" charset="0"/>
              </a:rPr>
              <a:t>Naman Acharya – Leader</a:t>
            </a:r>
            <a:br>
              <a:rPr lang="en-US" sz="4000" dirty="0">
                <a:latin typeface="Sitka Small Semibold" pitchFamily="2" charset="0"/>
              </a:rPr>
            </a:br>
            <a:r>
              <a:rPr lang="en-US" sz="4000" dirty="0" err="1">
                <a:latin typeface="Sitka Small Semibold" pitchFamily="2" charset="0"/>
              </a:rPr>
              <a:t>Nimanshu</a:t>
            </a:r>
            <a:r>
              <a:rPr lang="en-US" sz="4000" dirty="0">
                <a:latin typeface="Sitka Small Semibold" pitchFamily="2" charset="0"/>
              </a:rPr>
              <a:t> Panthi – Member</a:t>
            </a:r>
          </a:p>
          <a:p>
            <a:r>
              <a:rPr lang="en-US" sz="4000" dirty="0">
                <a:latin typeface="Sitka Small Semibold" pitchFamily="2" charset="0"/>
              </a:rPr>
              <a:t>Sanchit </a:t>
            </a:r>
            <a:r>
              <a:rPr lang="en-US" sz="4000" dirty="0" err="1">
                <a:latin typeface="Sitka Small Semibold" pitchFamily="2" charset="0"/>
              </a:rPr>
              <a:t>Pacchai</a:t>
            </a:r>
            <a:r>
              <a:rPr lang="en-US" sz="4000" dirty="0">
                <a:latin typeface="Sitka Small Semibold" pitchFamily="2" charset="0"/>
              </a:rPr>
              <a:t> – Member</a:t>
            </a:r>
          </a:p>
          <a:p>
            <a:r>
              <a:rPr lang="en-US" sz="4000" dirty="0">
                <a:latin typeface="Sitka Small Semibold" pitchFamily="2" charset="0"/>
              </a:rPr>
              <a:t>Anush Chhetri Puri – Member</a:t>
            </a:r>
          </a:p>
          <a:p>
            <a:r>
              <a:rPr lang="en-US" sz="4000" dirty="0" err="1">
                <a:latin typeface="Sitka Small Semibold" pitchFamily="2" charset="0"/>
              </a:rPr>
              <a:t>Mossahid</a:t>
            </a:r>
            <a:r>
              <a:rPr lang="en-US" sz="4000" dirty="0">
                <a:latin typeface="Sitka Small Semibold" pitchFamily="2" charset="0"/>
              </a:rPr>
              <a:t> Khan – Member</a:t>
            </a:r>
          </a:p>
          <a:p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395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AD203-C4C5-DAE3-A44A-4C1FB367C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4016-FAFB-AF3F-16E6-DD05FCEE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Mammalia Fun Fact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C0C6C0-84AA-8F78-7E17-6067F85AE8A5}"/>
              </a:ext>
            </a:extLst>
          </p:cNvPr>
          <p:cNvSpPr/>
          <p:nvPr/>
        </p:nvSpPr>
        <p:spPr>
          <a:xfrm>
            <a:off x="1219200" y="4351605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D85384-405A-9ECA-6D9B-072D166B0BE9}"/>
              </a:ext>
            </a:extLst>
          </p:cNvPr>
          <p:cNvSpPr txBox="1"/>
          <p:nvPr/>
        </p:nvSpPr>
        <p:spPr>
          <a:xfrm>
            <a:off x="1630680" y="5087917"/>
            <a:ext cx="934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Bats are the only mammals that can truly fly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BFB7E-043B-E3D3-2A28-E9C66A5BF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303" y="0"/>
            <a:ext cx="5111394" cy="5111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522D3E-045C-1AEE-C415-585F09A4B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90" b="88525" l="2182" r="97455">
                        <a14:foregroundMark x1="6909" y1="30055" x2="6909" y2="30055"/>
                        <a14:foregroundMark x1="92727" y1="36066" x2="92727" y2="36066"/>
                        <a14:foregroundMark x1="97455" y1="33880" x2="97455" y2="33880"/>
                        <a14:foregroundMark x1="2182" y1="28415" x2="2182" y2="28415"/>
                        <a14:foregroundMark x1="42909" y1="85246" x2="42909" y2="85246"/>
                        <a14:foregroundMark x1="43273" y1="82514" x2="43273" y2="82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5065" y="996206"/>
            <a:ext cx="4904855" cy="32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1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02A347-BA80-80DC-1000-F56EA17BD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5F3D-516E-A641-37BA-F102ECB6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Mammalia Fun Fact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9AEEEA-76A4-6C7B-75FB-601FC91A17E3}"/>
              </a:ext>
            </a:extLst>
          </p:cNvPr>
          <p:cNvSpPr/>
          <p:nvPr/>
        </p:nvSpPr>
        <p:spPr>
          <a:xfrm>
            <a:off x="1219200" y="4351605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2B848-75AE-9C70-4698-2DCAFEBC0C28}"/>
              </a:ext>
            </a:extLst>
          </p:cNvPr>
          <p:cNvSpPr txBox="1"/>
          <p:nvPr/>
        </p:nvSpPr>
        <p:spPr>
          <a:xfrm>
            <a:off x="1577340" y="4687807"/>
            <a:ext cx="9037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Whales are mammals living entirely underwater, yet they breathe through lungs and feed their babies with milk, just like land animals.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03A50-ABFD-E469-BBD4-08C36FDA0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88525" l="2182" r="97455">
                        <a14:foregroundMark x1="6909" y1="30055" x2="6909" y2="30055"/>
                        <a14:foregroundMark x1="92727" y1="36066" x2="92727" y2="36066"/>
                        <a14:foregroundMark x1="97455" y1="33880" x2="97455" y2="33880"/>
                        <a14:foregroundMark x1="2182" y1="28415" x2="2182" y2="28415"/>
                        <a14:foregroundMark x1="42909" y1="85246" x2="42909" y2="85246"/>
                        <a14:foregroundMark x1="43273" y1="82514" x2="43273" y2="82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72" y="996206"/>
            <a:ext cx="4904855" cy="3263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A2605-4476-B97C-DE92-D401FC8DA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4259" y="0"/>
            <a:ext cx="5111394" cy="5111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D8640-4D08-9100-6C12-7A29014A19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957" r="90909">
                        <a14:foregroundMark x1="12121" y1="27857" x2="28355" y2="42143"/>
                        <a14:foregroundMark x1="37013" y1="51429" x2="31385" y2="57143"/>
                        <a14:foregroundMark x1="20996" y1="71429" x2="20996" y2="71429"/>
                        <a14:foregroundMark x1="26623" y1="74286" x2="26623" y2="74286"/>
                        <a14:foregroundMark x1="27706" y1="76071" x2="27706" y2="76071"/>
                        <a14:foregroundMark x1="53680" y1="50000" x2="53680" y2="50000"/>
                        <a14:foregroundMark x1="88961" y1="32500" x2="88961" y2="32500"/>
                        <a14:foregroundMark x1="87662" y1="37500" x2="87662" y2="37500"/>
                        <a14:foregroundMark x1="79870" y1="43214" x2="79870" y2="43214"/>
                        <a14:foregroundMark x1="90043" y1="27500" x2="90043" y2="27500"/>
                        <a14:foregroundMark x1="90909" y1="30000" x2="90909" y2="30000"/>
                        <a14:foregroundMark x1="71645" y1="30000" x2="71645" y2="30000"/>
                        <a14:foregroundMark x1="70346" y1="36429" x2="69697" y2="37500"/>
                        <a14:foregroundMark x1="67316" y1="38214" x2="66234" y2="38214"/>
                        <a14:foregroundMark x1="64069" y1="38929" x2="61472" y2="39286"/>
                        <a14:foregroundMark x1="59524" y1="39643" x2="59524" y2="39643"/>
                        <a14:foregroundMark x1="86797" y1="37857" x2="86797" y2="37857"/>
                        <a14:foregroundMark x1="87013" y1="33214" x2="87013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0955" y="547031"/>
            <a:ext cx="7090486" cy="429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70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75881-EB1A-641D-7F6F-399ECFB82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09AA-5616-93B7-9A27-4036EB39B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Mammalia Fun Fact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C223EE-76BD-62A6-777E-B2CF968F2A31}"/>
              </a:ext>
            </a:extLst>
          </p:cNvPr>
          <p:cNvSpPr/>
          <p:nvPr/>
        </p:nvSpPr>
        <p:spPr>
          <a:xfrm>
            <a:off x="1219200" y="4351605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31C97-C312-FB9B-7195-E67E20D68308}"/>
              </a:ext>
            </a:extLst>
          </p:cNvPr>
          <p:cNvSpPr txBox="1"/>
          <p:nvPr/>
        </p:nvSpPr>
        <p:spPr>
          <a:xfrm>
            <a:off x="1577339" y="4595475"/>
            <a:ext cx="9037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 cheetah can run at 120 km/h, the fastest land animal on Earth. But speed isn't what makes it a mammal. It's the hair on its body, the milk it feeds it’s cubs, and the four-chambered heart pumping inside its chest.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E5533-021B-9025-E5BD-276B46277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88525" l="2182" r="97455">
                        <a14:foregroundMark x1="6909" y1="30055" x2="6909" y2="30055"/>
                        <a14:foregroundMark x1="92727" y1="36066" x2="92727" y2="36066"/>
                        <a14:foregroundMark x1="97455" y1="33880" x2="97455" y2="33880"/>
                        <a14:foregroundMark x1="2182" y1="28415" x2="2182" y2="28415"/>
                        <a14:foregroundMark x1="42909" y1="85246" x2="42909" y2="85246"/>
                        <a14:foregroundMark x1="43273" y1="82514" x2="43273" y2="82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411" y="996206"/>
            <a:ext cx="4904855" cy="3263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09ACDE-B573-3B8B-72D4-E893F226C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957" r="90909">
                        <a14:foregroundMark x1="12121" y1="27857" x2="28355" y2="42143"/>
                        <a14:foregroundMark x1="37013" y1="51429" x2="31385" y2="57143"/>
                        <a14:foregroundMark x1="20996" y1="71429" x2="20996" y2="71429"/>
                        <a14:foregroundMark x1="26623" y1="74286" x2="26623" y2="74286"/>
                        <a14:foregroundMark x1="27706" y1="76071" x2="27706" y2="76071"/>
                        <a14:foregroundMark x1="53680" y1="50000" x2="53680" y2="50000"/>
                        <a14:foregroundMark x1="88961" y1="32500" x2="88961" y2="32500"/>
                        <a14:foregroundMark x1="87662" y1="37500" x2="87662" y2="37500"/>
                        <a14:foregroundMark x1="79870" y1="43214" x2="79870" y2="43214"/>
                        <a14:foregroundMark x1="90043" y1="27500" x2="90043" y2="27500"/>
                        <a14:foregroundMark x1="90909" y1="30000" x2="90909" y2="30000"/>
                        <a14:foregroundMark x1="71645" y1="30000" x2="71645" y2="30000"/>
                        <a14:foregroundMark x1="70346" y1="36429" x2="69697" y2="37500"/>
                        <a14:foregroundMark x1="67316" y1="38214" x2="66234" y2="38214"/>
                        <a14:foregroundMark x1="64069" y1="38929" x2="61472" y2="39286"/>
                        <a14:foregroundMark x1="59524" y1="39643" x2="59524" y2="39643"/>
                        <a14:foregroundMark x1="86797" y1="37857" x2="86797" y2="37857"/>
                        <a14:foregroundMark x1="87013" y1="33214" x2="87013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17" y="547031"/>
            <a:ext cx="7090486" cy="4297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8623E-C04C-9C84-BDD7-EBAE55A1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66" y="10896600"/>
            <a:ext cx="1257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81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B9FF2-9750-2BA9-3899-6828DCF1B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33EB-0928-696B-3B30-6686ECBC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3344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Mammalia Fun Fact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A6FC8A-15D5-2E83-C93C-927443D0BB19}"/>
              </a:ext>
            </a:extLst>
          </p:cNvPr>
          <p:cNvSpPr/>
          <p:nvPr/>
        </p:nvSpPr>
        <p:spPr>
          <a:xfrm>
            <a:off x="1219200" y="-27804795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1001E-227E-0720-EA3B-C654BB0E11A9}"/>
              </a:ext>
            </a:extLst>
          </p:cNvPr>
          <p:cNvSpPr txBox="1"/>
          <p:nvPr/>
        </p:nvSpPr>
        <p:spPr>
          <a:xfrm>
            <a:off x="1577339" y="-27560925"/>
            <a:ext cx="9037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 cheetah can run at 120 km/h, the fastest land animal on Earth. But speed isn't what makes it a mammal. It's the hair on its body, the milk it feeds it’s cubs, and the four-chambered heart pumping inside its chest.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DA48D-4257-03CC-9D82-25010ED6C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57" r="90909">
                        <a14:foregroundMark x1="12121" y1="27857" x2="28355" y2="42143"/>
                        <a14:foregroundMark x1="37013" y1="51429" x2="31385" y2="57143"/>
                        <a14:foregroundMark x1="20996" y1="71429" x2="20996" y2="71429"/>
                        <a14:foregroundMark x1="26623" y1="74286" x2="26623" y2="74286"/>
                        <a14:foregroundMark x1="27706" y1="76071" x2="27706" y2="76071"/>
                        <a14:foregroundMark x1="53680" y1="50000" x2="53680" y2="50000"/>
                        <a14:foregroundMark x1="88961" y1="32500" x2="88961" y2="32500"/>
                        <a14:foregroundMark x1="87662" y1="37500" x2="87662" y2="37500"/>
                        <a14:foregroundMark x1="79870" y1="43214" x2="79870" y2="43214"/>
                        <a14:foregroundMark x1="90043" y1="27500" x2="90043" y2="27500"/>
                        <a14:foregroundMark x1="90909" y1="30000" x2="90909" y2="30000"/>
                        <a14:foregroundMark x1="71645" y1="30000" x2="71645" y2="30000"/>
                        <a14:foregroundMark x1="70346" y1="36429" x2="69697" y2="37500"/>
                        <a14:foregroundMark x1="67316" y1="38214" x2="66234" y2="38214"/>
                        <a14:foregroundMark x1="64069" y1="38929" x2="61472" y2="39286"/>
                        <a14:foregroundMark x1="59524" y1="39643" x2="59524" y2="39643"/>
                        <a14:foregroundMark x1="86797" y1="37857" x2="86797" y2="37857"/>
                        <a14:foregroundMark x1="87013" y1="33214" x2="87013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17" y="-34200169"/>
            <a:ext cx="7090486" cy="4297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E9316-7116-DC21-D2A8-85FB0213F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66" y="0"/>
            <a:ext cx="1257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84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39C35-746B-7967-5DF2-0F349F66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1F2B8-8481-AC1A-8397-2E563015F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772" y="-125996"/>
            <a:ext cx="14267543" cy="71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8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5F49F0-3C33-D1E8-4CD9-03A85B15A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BE74A-BE8D-8357-EE18-5FD0F544D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8" y="2009775"/>
            <a:ext cx="9035143" cy="42691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DCAE9A-3F00-4FA2-BC46-F2C31540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Visit Our Website!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B878E-2D64-CED4-F450-3D4168C11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9957" r="90469">
                        <a14:foregroundMark x1="11095" y1="44531" x2="90469" y2="51823"/>
                        <a14:foregroundMark x1="10740" y1="48828" x2="11593" y2="56120"/>
                        <a14:foregroundMark x1="11593" y1="56120" x2="15505" y2="5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93" y="-186948"/>
            <a:ext cx="5950214" cy="3250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17642A-0D4E-EC74-1A16-CAF47CEB04F9}"/>
              </a:ext>
            </a:extLst>
          </p:cNvPr>
          <p:cNvSpPr txBox="1"/>
          <p:nvPr/>
        </p:nvSpPr>
        <p:spPr>
          <a:xfrm>
            <a:off x="2998470" y="22816138"/>
            <a:ext cx="115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Apex Thinkers / Science Group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2BAAD-9ADF-7BC8-98EA-A86A75AFD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0" y="22709679"/>
            <a:ext cx="752529" cy="736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54BA0-8BE0-8811-9E03-84E212A3FE37}"/>
              </a:ext>
            </a:extLst>
          </p:cNvPr>
          <p:cNvSpPr txBox="1"/>
          <p:nvPr/>
        </p:nvSpPr>
        <p:spPr>
          <a:xfrm>
            <a:off x="2979420" y="23314379"/>
            <a:ext cx="72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Visit www.hamro.vercel.app for viewing this 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C6D17-CBCE-384C-B549-09A50EEDDD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4" b="89776" l="6550" r="89776">
                        <a14:foregroundMark x1="8307" y1="34505" x2="8307" y2="34505"/>
                        <a14:foregroundMark x1="6550" y1="36901" x2="6550" y2="36901"/>
                        <a14:foregroundMark x1="8147" y1="40415" x2="8147" y2="40415"/>
                        <a14:foregroundMark x1="8466" y1="40415" x2="8466" y2="40415"/>
                        <a14:foregroundMark x1="8307" y1="40096" x2="8307" y2="40096"/>
                        <a14:foregroundMark x1="8626" y1="40256" x2="8626" y2="40256"/>
                        <a14:foregroundMark x1="42971" y1="53834" x2="42971" y2="53834"/>
                        <a14:foregroundMark x1="50479" y1="50479" x2="50479" y2="50479"/>
                        <a14:foregroundMark x1="69010" y1="52556" x2="69010" y2="52556"/>
                        <a14:foregroundMark x1="84026" y1="51278" x2="84026" y2="51278"/>
                        <a14:backgroundMark x1="10064" y1="33227" x2="10064" y2="33227"/>
                        <a14:backgroundMark x1="25719" y1="43770" x2="25719" y2="43770"/>
                        <a14:backgroundMark x1="11022" y1="43770" x2="11022" y2="43770"/>
                        <a14:backgroundMark x1="4792" y1="36901" x2="4792" y2="36901"/>
                        <a14:backgroundMark x1="4792" y1="36901" x2="4792" y2="36901"/>
                        <a14:backgroundMark x1="48722" y1="43930" x2="48722" y2="43930"/>
                        <a14:backgroundMark x1="48562" y1="38179" x2="48562" y2="38179"/>
                        <a14:backgroundMark x1="54473" y1="42652" x2="54473" y2="42652"/>
                        <a14:backgroundMark x1="62939" y1="42812" x2="62939" y2="42812"/>
                        <a14:backgroundMark x1="61661" y1="37859" x2="61661" y2="37859"/>
                        <a14:backgroundMark x1="56550" y1="39617" x2="56550" y2="39617"/>
                        <a14:backgroundMark x1="53994" y1="37061" x2="53994" y2="37061"/>
                        <a14:backgroundMark x1="15974" y1="36901" x2="15974" y2="36901"/>
                        <a14:backgroundMark x1="20607" y1="36741" x2="20607" y2="36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84" y="5705230"/>
            <a:ext cx="7635632" cy="76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8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64677D-D083-B104-C37E-D3C7F4702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E20B9-E53C-5D99-3FBC-303CFAC23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6550" r="89776">
                        <a14:foregroundMark x1="8307" y1="34505" x2="8307" y2="34505"/>
                        <a14:foregroundMark x1="6550" y1="36901" x2="6550" y2="36901"/>
                        <a14:foregroundMark x1="8147" y1="40415" x2="8147" y2="40415"/>
                        <a14:foregroundMark x1="8466" y1="40415" x2="8466" y2="40415"/>
                        <a14:foregroundMark x1="8307" y1="40096" x2="8307" y2="40096"/>
                        <a14:foregroundMark x1="8626" y1="40256" x2="8626" y2="40256"/>
                        <a14:foregroundMark x1="42971" y1="53834" x2="42971" y2="53834"/>
                        <a14:foregroundMark x1="50479" y1="50479" x2="50479" y2="50479"/>
                        <a14:foregroundMark x1="69010" y1="52556" x2="69010" y2="52556"/>
                        <a14:foregroundMark x1="84026" y1="51278" x2="84026" y2="51278"/>
                        <a14:backgroundMark x1="10064" y1="33227" x2="10064" y2="33227"/>
                        <a14:backgroundMark x1="25719" y1="43770" x2="25719" y2="43770"/>
                        <a14:backgroundMark x1="11022" y1="43770" x2="11022" y2="43770"/>
                        <a14:backgroundMark x1="4792" y1="36901" x2="4792" y2="36901"/>
                        <a14:backgroundMark x1="4792" y1="36901" x2="4792" y2="36901"/>
                        <a14:backgroundMark x1="48722" y1="43930" x2="48722" y2="43930"/>
                        <a14:backgroundMark x1="48562" y1="38179" x2="48562" y2="38179"/>
                        <a14:backgroundMark x1="54473" y1="42652" x2="54473" y2="42652"/>
                        <a14:backgroundMark x1="62939" y1="42812" x2="62939" y2="42812"/>
                        <a14:backgroundMark x1="61661" y1="37859" x2="61661" y2="37859"/>
                        <a14:backgroundMark x1="56550" y1="39617" x2="56550" y2="39617"/>
                        <a14:backgroundMark x1="53994" y1="37061" x2="53994" y2="37061"/>
                        <a14:backgroundMark x1="15974" y1="36901" x2="15974" y2="36901"/>
                        <a14:backgroundMark x1="20607" y1="36741" x2="20607" y2="36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84" y="-1305170"/>
            <a:ext cx="7635632" cy="7635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B9AF2-795C-27AC-1DE7-6601AAC4F1E0}"/>
              </a:ext>
            </a:extLst>
          </p:cNvPr>
          <p:cNvSpPr txBox="1"/>
          <p:nvPr/>
        </p:nvSpPr>
        <p:spPr>
          <a:xfrm>
            <a:off x="2998470" y="5231497"/>
            <a:ext cx="115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Apex Thinkers / Science Group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AAB32-D520-4244-918B-8499D568F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0" y="5125038"/>
            <a:ext cx="752529" cy="736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1BC17E-882D-1A97-E00B-66A3ADADBA25}"/>
              </a:ext>
            </a:extLst>
          </p:cNvPr>
          <p:cNvSpPr txBox="1"/>
          <p:nvPr/>
        </p:nvSpPr>
        <p:spPr>
          <a:xfrm>
            <a:off x="2979420" y="5729738"/>
            <a:ext cx="72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Visit www.hamro.vercel.app for viewing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2285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B7C13-A7A4-2A3D-C868-2B58C1A4F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71803FC-6E5D-299C-44EB-71ADE5902619}"/>
              </a:ext>
            </a:extLst>
          </p:cNvPr>
          <p:cNvSpPr/>
          <p:nvPr/>
        </p:nvSpPr>
        <p:spPr>
          <a:xfrm>
            <a:off x="8304873" y="-205154"/>
            <a:ext cx="4316701" cy="4484719"/>
          </a:xfrm>
          <a:custGeom>
            <a:avLst/>
            <a:gdLst>
              <a:gd name="csX0" fmla="*/ 3065393 w 5721678"/>
              <a:gd name="csY0" fmla="*/ 4502404 h 7122778"/>
              <a:gd name="csX1" fmla="*/ 3719849 w 5721678"/>
              <a:gd name="csY1" fmla="*/ 5188999 h 7122778"/>
              <a:gd name="csX2" fmla="*/ 3065393 w 5721678"/>
              <a:gd name="csY2" fmla="*/ 5875594 h 7122778"/>
              <a:gd name="csX3" fmla="*/ 2410937 w 5721678"/>
              <a:gd name="csY3" fmla="*/ 5188999 h 7122778"/>
              <a:gd name="csX4" fmla="*/ 3065393 w 5721678"/>
              <a:gd name="csY4" fmla="*/ 4502404 h 7122778"/>
              <a:gd name="csX5" fmla="*/ 5721678 w 5721678"/>
              <a:gd name="csY5" fmla="*/ 3849103 h 7122778"/>
              <a:gd name="csX6" fmla="*/ 5721678 w 5721678"/>
              <a:gd name="csY6" fmla="*/ 5910635 h 7122778"/>
              <a:gd name="csX7" fmla="*/ 4773173 w 5721678"/>
              <a:gd name="csY7" fmla="*/ 6902712 h 7122778"/>
              <a:gd name="csX8" fmla="*/ 3766059 w 5721678"/>
              <a:gd name="csY8" fmla="*/ 6925325 h 7122778"/>
              <a:gd name="csX9" fmla="*/ 3766060 w 5721678"/>
              <a:gd name="csY9" fmla="*/ 6925325 h 7122778"/>
              <a:gd name="csX10" fmla="*/ 3743447 w 5721678"/>
              <a:gd name="csY10" fmla="*/ 5918210 h 7122778"/>
              <a:gd name="csX11" fmla="*/ 5721678 w 5721678"/>
              <a:gd name="csY11" fmla="*/ 1447814 h 7122778"/>
              <a:gd name="csX12" fmla="*/ 5721678 w 5721678"/>
              <a:gd name="csY12" fmla="*/ 3509345 h 7122778"/>
              <a:gd name="csX13" fmla="*/ 4773174 w 5721678"/>
              <a:gd name="csY13" fmla="*/ 4501421 h 7122778"/>
              <a:gd name="csX14" fmla="*/ 3766060 w 5721678"/>
              <a:gd name="csY14" fmla="*/ 4524035 h 7122778"/>
              <a:gd name="csX15" fmla="*/ 3766061 w 5721678"/>
              <a:gd name="csY15" fmla="*/ 4524035 h 7122778"/>
              <a:gd name="csX16" fmla="*/ 3743448 w 5721678"/>
              <a:gd name="csY16" fmla="*/ 3516920 h 7122778"/>
              <a:gd name="csX17" fmla="*/ 3783416 w 5721678"/>
              <a:gd name="csY17" fmla="*/ 0 h 7122778"/>
              <a:gd name="csX18" fmla="*/ 5721678 w 5721678"/>
              <a:gd name="csY18" fmla="*/ 0 h 7122778"/>
              <a:gd name="csX19" fmla="*/ 5721678 w 5721678"/>
              <a:gd name="csY19" fmla="*/ 968158 h 7122778"/>
              <a:gd name="csX20" fmla="*/ 1783127 w 5721678"/>
              <a:gd name="csY20" fmla="*/ 5087639 h 7122778"/>
              <a:gd name="csX21" fmla="*/ 319763 w 5721678"/>
              <a:gd name="csY21" fmla="*/ 5120497 h 7122778"/>
              <a:gd name="csX22" fmla="*/ 286906 w 5721678"/>
              <a:gd name="csY22" fmla="*/ 3657133 h 7122778"/>
              <a:gd name="csX23" fmla="*/ 1370870 w 5721678"/>
              <a:gd name="csY23" fmla="*/ 0 h 7122778"/>
              <a:gd name="csX24" fmla="*/ 3341858 w 5721678"/>
              <a:gd name="csY24" fmla="*/ 0 h 7122778"/>
              <a:gd name="csX25" fmla="*/ 1354042 w 5721678"/>
              <a:gd name="csY25" fmla="*/ 2079131 h 7122778"/>
              <a:gd name="csX26" fmla="*/ 346928 w 5721678"/>
              <a:gd name="csY26" fmla="*/ 2101744 h 7122778"/>
              <a:gd name="csX27" fmla="*/ 346929 w 5721678"/>
              <a:gd name="csY27" fmla="*/ 2101744 h 7122778"/>
              <a:gd name="csX28" fmla="*/ 324317 w 5721678"/>
              <a:gd name="csY28" fmla="*/ 1094630 h 71227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721678" h="7122778">
                <a:moveTo>
                  <a:pt x="3065393" y="4502404"/>
                </a:moveTo>
                <a:cubicBezTo>
                  <a:pt x="3426839" y="4502404"/>
                  <a:pt x="3719849" y="4809803"/>
                  <a:pt x="3719849" y="5188999"/>
                </a:cubicBezTo>
                <a:cubicBezTo>
                  <a:pt x="3719849" y="5568195"/>
                  <a:pt x="3426839" y="5875594"/>
                  <a:pt x="3065393" y="5875594"/>
                </a:cubicBezTo>
                <a:cubicBezTo>
                  <a:pt x="2703947" y="5875594"/>
                  <a:pt x="2410937" y="5568195"/>
                  <a:pt x="2410937" y="5188999"/>
                </a:cubicBezTo>
                <a:cubicBezTo>
                  <a:pt x="2410937" y="4809803"/>
                  <a:pt x="2703947" y="4502404"/>
                  <a:pt x="3065393" y="4502404"/>
                </a:cubicBezTo>
                <a:close/>
                <a:moveTo>
                  <a:pt x="5721678" y="3849103"/>
                </a:moveTo>
                <a:lnTo>
                  <a:pt x="5721678" y="5910635"/>
                </a:lnTo>
                <a:lnTo>
                  <a:pt x="4773173" y="6902712"/>
                </a:lnTo>
                <a:cubicBezTo>
                  <a:pt x="4501311" y="7187063"/>
                  <a:pt x="4050411" y="7197187"/>
                  <a:pt x="3766059" y="6925325"/>
                </a:cubicBezTo>
                <a:lnTo>
                  <a:pt x="3766060" y="6925325"/>
                </a:lnTo>
                <a:cubicBezTo>
                  <a:pt x="3481709" y="6653462"/>
                  <a:pt x="3471585" y="6202562"/>
                  <a:pt x="3743447" y="5918210"/>
                </a:cubicBezTo>
                <a:close/>
                <a:moveTo>
                  <a:pt x="5721678" y="1447814"/>
                </a:moveTo>
                <a:lnTo>
                  <a:pt x="5721678" y="3509345"/>
                </a:lnTo>
                <a:lnTo>
                  <a:pt x="4773174" y="4501421"/>
                </a:lnTo>
                <a:cubicBezTo>
                  <a:pt x="4501312" y="4785773"/>
                  <a:pt x="4050411" y="4795897"/>
                  <a:pt x="3766060" y="4524035"/>
                </a:cubicBezTo>
                <a:lnTo>
                  <a:pt x="3766061" y="4524035"/>
                </a:lnTo>
                <a:cubicBezTo>
                  <a:pt x="3481710" y="4252172"/>
                  <a:pt x="3471585" y="3801271"/>
                  <a:pt x="3743448" y="3516920"/>
                </a:cubicBezTo>
                <a:close/>
                <a:moveTo>
                  <a:pt x="3783416" y="0"/>
                </a:moveTo>
                <a:lnTo>
                  <a:pt x="5721678" y="0"/>
                </a:lnTo>
                <a:lnTo>
                  <a:pt x="5721678" y="968158"/>
                </a:lnTo>
                <a:lnTo>
                  <a:pt x="1783127" y="5087639"/>
                </a:lnTo>
                <a:cubicBezTo>
                  <a:pt x="1388103" y="5500809"/>
                  <a:pt x="732933" y="5515520"/>
                  <a:pt x="319763" y="5120497"/>
                </a:cubicBezTo>
                <a:cubicBezTo>
                  <a:pt x="-93407" y="4725473"/>
                  <a:pt x="-108118" y="4070303"/>
                  <a:pt x="286906" y="3657133"/>
                </a:cubicBezTo>
                <a:close/>
                <a:moveTo>
                  <a:pt x="1370870" y="0"/>
                </a:moveTo>
                <a:lnTo>
                  <a:pt x="3341858" y="0"/>
                </a:lnTo>
                <a:lnTo>
                  <a:pt x="1354042" y="2079131"/>
                </a:lnTo>
                <a:cubicBezTo>
                  <a:pt x="1082179" y="2363482"/>
                  <a:pt x="631279" y="2373607"/>
                  <a:pt x="346928" y="2101744"/>
                </a:cubicBezTo>
                <a:lnTo>
                  <a:pt x="346929" y="2101744"/>
                </a:lnTo>
                <a:cubicBezTo>
                  <a:pt x="62577" y="1829881"/>
                  <a:pt x="52454" y="1378982"/>
                  <a:pt x="324317" y="1094630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innerShdw blurRad="101600" dist="63500" dir="13500000">
              <a:prstClr val="black">
                <a:alpha val="41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E03A5E-F1D5-E19F-D50D-670CAD00ADF4}"/>
              </a:ext>
            </a:extLst>
          </p:cNvPr>
          <p:cNvSpPr txBox="1"/>
          <p:nvPr/>
        </p:nvSpPr>
        <p:spPr>
          <a:xfrm>
            <a:off x="1425288" y="478909"/>
            <a:ext cx="572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Apex Thinkers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E8DC32B-64C3-6373-9154-DE435B5BD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6" y="217299"/>
            <a:ext cx="1303932" cy="923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673277-FDC9-8DF0-B9FA-0B6975F50522}"/>
              </a:ext>
            </a:extLst>
          </p:cNvPr>
          <p:cNvSpPr txBox="1"/>
          <p:nvPr/>
        </p:nvSpPr>
        <p:spPr>
          <a:xfrm>
            <a:off x="381000" y="170688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8D1D3-2F93-616A-26B2-F21D7F3D47C3}"/>
              </a:ext>
            </a:extLst>
          </p:cNvPr>
          <p:cNvSpPr txBox="1"/>
          <p:nvPr/>
        </p:nvSpPr>
        <p:spPr>
          <a:xfrm>
            <a:off x="380999" y="2400110"/>
            <a:ext cx="84582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itka Small Semibold" pitchFamily="2" charset="0"/>
              </a:rPr>
              <a:t>Naman Acharya – Leader</a:t>
            </a:r>
            <a:br>
              <a:rPr lang="en-US" sz="4000" dirty="0">
                <a:latin typeface="Sitka Small Semibold" pitchFamily="2" charset="0"/>
              </a:rPr>
            </a:br>
            <a:r>
              <a:rPr lang="en-US" sz="4000" dirty="0" err="1">
                <a:latin typeface="Sitka Small Semibold" pitchFamily="2" charset="0"/>
              </a:rPr>
              <a:t>Nimanshu</a:t>
            </a:r>
            <a:r>
              <a:rPr lang="en-US" sz="4000" dirty="0">
                <a:latin typeface="Sitka Small Semibold" pitchFamily="2" charset="0"/>
              </a:rPr>
              <a:t> Panthi – Member</a:t>
            </a:r>
          </a:p>
          <a:p>
            <a:r>
              <a:rPr lang="en-US" sz="4000" dirty="0">
                <a:latin typeface="Sitka Small Semibold" pitchFamily="2" charset="0"/>
              </a:rPr>
              <a:t>Sanchit </a:t>
            </a:r>
            <a:r>
              <a:rPr lang="en-US" sz="4000" dirty="0" err="1">
                <a:latin typeface="Sitka Small Semibold" pitchFamily="2" charset="0"/>
              </a:rPr>
              <a:t>Pacchai</a:t>
            </a:r>
            <a:r>
              <a:rPr lang="en-US" sz="4000" dirty="0">
                <a:latin typeface="Sitka Small Semibold" pitchFamily="2" charset="0"/>
              </a:rPr>
              <a:t> – Member</a:t>
            </a:r>
          </a:p>
          <a:p>
            <a:r>
              <a:rPr lang="en-US" sz="4000" dirty="0">
                <a:latin typeface="Sitka Small Semibold" pitchFamily="2" charset="0"/>
              </a:rPr>
              <a:t>Anush Chhetri Puri – Member</a:t>
            </a:r>
          </a:p>
          <a:p>
            <a:r>
              <a:rPr lang="en-US" sz="4000" dirty="0" err="1">
                <a:latin typeface="Sitka Small Semibold" pitchFamily="2" charset="0"/>
              </a:rPr>
              <a:t>Mossahid</a:t>
            </a:r>
            <a:r>
              <a:rPr lang="en-US" sz="4000" dirty="0">
                <a:latin typeface="Sitka Small Semibold" pitchFamily="2" charset="0"/>
              </a:rPr>
              <a:t> Khan – Member</a:t>
            </a:r>
          </a:p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8D18D-8AF8-19BF-DE5B-F89AA034458E}"/>
              </a:ext>
            </a:extLst>
          </p:cNvPr>
          <p:cNvSpPr txBox="1"/>
          <p:nvPr/>
        </p:nvSpPr>
        <p:spPr>
          <a:xfrm>
            <a:off x="2998470" y="19519584"/>
            <a:ext cx="115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Apex Thinkers / Science Group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2D2B8-E07E-54CA-773B-075439BE8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0" y="19413125"/>
            <a:ext cx="752529" cy="736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2133A6-6339-8390-0606-7D69E6E7F047}"/>
              </a:ext>
            </a:extLst>
          </p:cNvPr>
          <p:cNvSpPr txBox="1"/>
          <p:nvPr/>
        </p:nvSpPr>
        <p:spPr>
          <a:xfrm>
            <a:off x="2979420" y="20017825"/>
            <a:ext cx="72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Visit www.hamro.vercel.app for viewing this 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80089-EC57-A75B-EE44-A689A9D79262}"/>
              </a:ext>
            </a:extLst>
          </p:cNvPr>
          <p:cNvSpPr/>
          <p:nvPr/>
        </p:nvSpPr>
        <p:spPr>
          <a:xfrm>
            <a:off x="-5463540" y="199406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44CAA-DF64-FEB9-97EE-50413475236C}"/>
              </a:ext>
            </a:extLst>
          </p:cNvPr>
          <p:cNvSpPr txBox="1"/>
          <p:nvPr/>
        </p:nvSpPr>
        <p:spPr>
          <a:xfrm>
            <a:off x="-4773930" y="3051572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 Rounded MT Bold" panose="020F0704030504030204" pitchFamily="34" charset="0"/>
              </a:rPr>
              <a:t>Replitia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CB43C-0870-5C89-8D51-F76136635B0B}"/>
              </a:ext>
            </a:extLst>
          </p:cNvPr>
          <p:cNvSpPr/>
          <p:nvPr/>
        </p:nvSpPr>
        <p:spPr>
          <a:xfrm>
            <a:off x="3970020" y="799862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EA4A6-A501-E418-4EC4-A05E2B518691}"/>
              </a:ext>
            </a:extLst>
          </p:cNvPr>
          <p:cNvSpPr txBox="1"/>
          <p:nvPr/>
        </p:nvSpPr>
        <p:spPr>
          <a:xfrm>
            <a:off x="5036820" y="9056130"/>
            <a:ext cx="318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Aves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A81EE-4F21-32FC-2D52-6EC469264A12}"/>
              </a:ext>
            </a:extLst>
          </p:cNvPr>
          <p:cNvSpPr/>
          <p:nvPr/>
        </p:nvSpPr>
        <p:spPr>
          <a:xfrm>
            <a:off x="13022580" y="199406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5FDE6-5338-061D-95E8-910A160B74F8}"/>
              </a:ext>
            </a:extLst>
          </p:cNvPr>
          <p:cNvSpPr txBox="1"/>
          <p:nvPr/>
        </p:nvSpPr>
        <p:spPr>
          <a:xfrm>
            <a:off x="13022580" y="3051571"/>
            <a:ext cx="483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Mammalia</a:t>
            </a:r>
          </a:p>
        </p:txBody>
      </p:sp>
    </p:spTree>
    <p:extLst>
      <p:ext uri="{BB962C8B-B14F-4D97-AF65-F5344CB8AC3E}">
        <p14:creationId xmlns:p14="http://schemas.microsoft.com/office/powerpoint/2010/main" val="709846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D3F668A-B770-2CE9-9FEC-3ED2D707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Animals &amp; Their Classes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7E403-6FB9-17BF-767D-8E7A40F9ACE6}"/>
              </a:ext>
            </a:extLst>
          </p:cNvPr>
          <p:cNvSpPr/>
          <p:nvPr/>
        </p:nvSpPr>
        <p:spPr>
          <a:xfrm>
            <a:off x="-281940" y="199406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D0F7C-1F6F-29BD-CC47-E274BE62A7A5}"/>
              </a:ext>
            </a:extLst>
          </p:cNvPr>
          <p:cNvSpPr/>
          <p:nvPr/>
        </p:nvSpPr>
        <p:spPr>
          <a:xfrm>
            <a:off x="3970020" y="199406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AB73FD-0A6F-DF4A-9BA6-4CAEBB45C84F}"/>
              </a:ext>
            </a:extLst>
          </p:cNvPr>
          <p:cNvSpPr/>
          <p:nvPr/>
        </p:nvSpPr>
        <p:spPr>
          <a:xfrm>
            <a:off x="8221980" y="199406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6087A7-8DDA-0347-9A32-F7838C3CB969}"/>
              </a:ext>
            </a:extLst>
          </p:cNvPr>
          <p:cNvSpPr txBox="1"/>
          <p:nvPr/>
        </p:nvSpPr>
        <p:spPr>
          <a:xfrm>
            <a:off x="407670" y="3051572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Reptilia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5CC78-50BB-C0CC-A04A-4AAB846FDE23}"/>
              </a:ext>
            </a:extLst>
          </p:cNvPr>
          <p:cNvSpPr txBox="1"/>
          <p:nvPr/>
        </p:nvSpPr>
        <p:spPr>
          <a:xfrm>
            <a:off x="5036820" y="3051570"/>
            <a:ext cx="318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Aves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9CB60E-F511-37F0-94A8-2CA456F53208}"/>
              </a:ext>
            </a:extLst>
          </p:cNvPr>
          <p:cNvSpPr txBox="1"/>
          <p:nvPr/>
        </p:nvSpPr>
        <p:spPr>
          <a:xfrm>
            <a:off x="8221980" y="3051571"/>
            <a:ext cx="483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Mammalia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50844-8968-AE3D-9C05-336FB6EE5641}"/>
              </a:ext>
            </a:extLst>
          </p:cNvPr>
          <p:cNvSpPr txBox="1"/>
          <p:nvPr/>
        </p:nvSpPr>
        <p:spPr>
          <a:xfrm>
            <a:off x="2998470" y="5559744"/>
            <a:ext cx="115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Apex Thinkers / Science Group Project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946252-B13B-DF05-A887-600C9B08E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0" y="5453285"/>
            <a:ext cx="752529" cy="7361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DD07AC-DB54-983F-2560-2DF4E4FA9793}"/>
              </a:ext>
            </a:extLst>
          </p:cNvPr>
          <p:cNvSpPr txBox="1"/>
          <p:nvPr/>
        </p:nvSpPr>
        <p:spPr>
          <a:xfrm>
            <a:off x="2979420" y="6057985"/>
            <a:ext cx="72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Visit www.hamro.vercel.app for viewing this presentation</a:t>
            </a:r>
          </a:p>
        </p:txBody>
      </p:sp>
      <p:sp>
        <p:nvSpPr>
          <p:cNvPr id="21" name="Title 8">
            <a:extLst>
              <a:ext uri="{FF2B5EF4-FFF2-40B4-BE49-F238E27FC236}">
                <a16:creationId xmlns:a16="http://schemas.microsoft.com/office/drawing/2014/main" id="{98BA9D1C-3E72-D6D6-EF4F-FE1B8F8895B9}"/>
              </a:ext>
            </a:extLst>
          </p:cNvPr>
          <p:cNvSpPr txBox="1">
            <a:spLocks/>
          </p:cNvSpPr>
          <p:nvPr/>
        </p:nvSpPr>
        <p:spPr>
          <a:xfrm>
            <a:off x="990600" y="-1662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Segoe UI Black" panose="020B0A02040204020203" pitchFamily="34" charset="0"/>
                <a:ea typeface="Segoe UI Black" panose="020B0A02040204020203" pitchFamily="34" charset="0"/>
              </a:rPr>
              <a:t>Why Classify?</a:t>
            </a:r>
            <a:endParaRPr lang="en-US" sz="6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61C2EF-B014-93AF-0B1E-0D898E217F11}"/>
              </a:ext>
            </a:extLst>
          </p:cNvPr>
          <p:cNvSpPr/>
          <p:nvPr/>
        </p:nvSpPr>
        <p:spPr>
          <a:xfrm>
            <a:off x="1016000" y="14843769"/>
            <a:ext cx="10378440" cy="13309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D4BEE8-313F-A306-7AA6-1248BF4F8945}"/>
              </a:ext>
            </a:extLst>
          </p:cNvPr>
          <p:cNvSpPr txBox="1"/>
          <p:nvPr/>
        </p:nvSpPr>
        <p:spPr>
          <a:xfrm>
            <a:off x="1823720" y="15032196"/>
            <a:ext cx="917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Fun Fact: In 2022, over 18,000 new species were    	        discovered. We’re still finding new ones!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0AE9FA-3079-0A52-69BC-BDBDF63A1D75}"/>
              </a:ext>
            </a:extLst>
          </p:cNvPr>
          <p:cNvSpPr txBox="1"/>
          <p:nvPr/>
        </p:nvSpPr>
        <p:spPr>
          <a:xfrm>
            <a:off x="14755464" y="1715136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There are over 8 million animal species on Earth. If we didn’t group them, studying them would be a nightmare. So, scientists sort animals by what they have in common, known as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4274283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870079-D6B6-3853-623D-55FC64706E8B}"/>
              </a:ext>
            </a:extLst>
          </p:cNvPr>
          <p:cNvSpPr/>
          <p:nvPr/>
        </p:nvSpPr>
        <p:spPr>
          <a:xfrm>
            <a:off x="-19575780" y="199406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BFF6A-4CAC-F254-0B2B-BA3134CC1F5D}"/>
              </a:ext>
            </a:extLst>
          </p:cNvPr>
          <p:cNvSpPr txBox="1"/>
          <p:nvPr/>
        </p:nvSpPr>
        <p:spPr>
          <a:xfrm>
            <a:off x="-18886170" y="3051572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Reptilia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78EEA-AA68-B130-1966-BA5D8F660648}"/>
              </a:ext>
            </a:extLst>
          </p:cNvPr>
          <p:cNvSpPr/>
          <p:nvPr/>
        </p:nvSpPr>
        <p:spPr>
          <a:xfrm>
            <a:off x="3970020" y="1732550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C22D8-9A56-FFA3-1BDA-819449A2A052}"/>
              </a:ext>
            </a:extLst>
          </p:cNvPr>
          <p:cNvSpPr txBox="1"/>
          <p:nvPr/>
        </p:nvSpPr>
        <p:spPr>
          <a:xfrm>
            <a:off x="5036820" y="18383010"/>
            <a:ext cx="318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Aves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0FA19-7663-CBB2-5A99-D11D56F5363D}"/>
              </a:ext>
            </a:extLst>
          </p:cNvPr>
          <p:cNvSpPr/>
          <p:nvPr/>
        </p:nvSpPr>
        <p:spPr>
          <a:xfrm>
            <a:off x="26449020" y="1994060"/>
            <a:ext cx="4251960" cy="3262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B83FA-25A3-2524-466E-337C9E9F350D}"/>
              </a:ext>
            </a:extLst>
          </p:cNvPr>
          <p:cNvSpPr txBox="1"/>
          <p:nvPr/>
        </p:nvSpPr>
        <p:spPr>
          <a:xfrm>
            <a:off x="26449020" y="3051571"/>
            <a:ext cx="483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Mammalia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CF2A7E-3BAB-64F8-BCA4-F02E579BAAEF}"/>
              </a:ext>
            </a:extLst>
          </p:cNvPr>
          <p:cNvSpPr txBox="1"/>
          <p:nvPr/>
        </p:nvSpPr>
        <p:spPr>
          <a:xfrm>
            <a:off x="2998470" y="20281584"/>
            <a:ext cx="1155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Apex Thinkers / Science Group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7A702-649D-5EC3-326C-051A4EB0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0" y="20175125"/>
            <a:ext cx="752529" cy="7361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BC343B-A92E-6248-0A4A-1B01D70A68AC}"/>
              </a:ext>
            </a:extLst>
          </p:cNvPr>
          <p:cNvSpPr txBox="1"/>
          <p:nvPr/>
        </p:nvSpPr>
        <p:spPr>
          <a:xfrm>
            <a:off x="2979420" y="20779825"/>
            <a:ext cx="729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Visit www.hamro.vercel.app for viewing this presentation</a:t>
            </a:r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C100F03C-3182-9F21-DD80-50129ACD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Why Classify?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D544A4-D846-F795-173E-853A70A96D50}"/>
              </a:ext>
            </a:extLst>
          </p:cNvPr>
          <p:cNvSpPr txBox="1"/>
          <p:nvPr/>
        </p:nvSpPr>
        <p:spPr>
          <a:xfrm>
            <a:off x="1016000" y="1715136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There are over 8 million animal species on Earth. If we didn’t group them, studying them would be a nightmare. So, scientists sort animals by what they have in common, known as Classification.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1D058D-4C9C-BEF3-57CD-6859FE52B029}"/>
              </a:ext>
            </a:extLst>
          </p:cNvPr>
          <p:cNvSpPr/>
          <p:nvPr/>
        </p:nvSpPr>
        <p:spPr>
          <a:xfrm>
            <a:off x="1016000" y="5090159"/>
            <a:ext cx="10378440" cy="13309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0D28A-38F8-0718-DB4D-03E5526D5918}"/>
              </a:ext>
            </a:extLst>
          </p:cNvPr>
          <p:cNvSpPr txBox="1"/>
          <p:nvPr/>
        </p:nvSpPr>
        <p:spPr>
          <a:xfrm>
            <a:off x="1823720" y="5278586"/>
            <a:ext cx="9174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Fun Fact: In 2022, over 18,000 new species were    	        discovered. We’re still finding new ones!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F5D102-BE3E-6FA7-77F0-04836CE7EB57}"/>
              </a:ext>
            </a:extLst>
          </p:cNvPr>
          <p:cNvSpPr/>
          <p:nvPr/>
        </p:nvSpPr>
        <p:spPr>
          <a:xfrm>
            <a:off x="-10195560" y="2598003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5859C3-C4AF-B4AB-98D3-97C64E85CD2C}"/>
              </a:ext>
            </a:extLst>
          </p:cNvPr>
          <p:cNvSpPr txBox="1"/>
          <p:nvPr/>
        </p:nvSpPr>
        <p:spPr>
          <a:xfrm>
            <a:off x="-9768840" y="2809725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Covered in dry, rough scales.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4C16A9-B381-CFE0-9176-288B1D6802ED}"/>
              </a:ext>
            </a:extLst>
          </p:cNvPr>
          <p:cNvSpPr/>
          <p:nvPr/>
        </p:nvSpPr>
        <p:spPr>
          <a:xfrm>
            <a:off x="13182600" y="3565326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20C05-981B-A976-89B3-6504993BA449}"/>
              </a:ext>
            </a:extLst>
          </p:cNvPr>
          <p:cNvSpPr txBox="1"/>
          <p:nvPr/>
        </p:nvSpPr>
        <p:spPr>
          <a:xfrm>
            <a:off x="13540740" y="3626881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are Cold-Blooded, perhaps they need sun to warm up their body.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1CFA122-0976-16E5-8D5A-8FDA2ACCCCB7}"/>
              </a:ext>
            </a:extLst>
          </p:cNvPr>
          <p:cNvSpPr/>
          <p:nvPr/>
        </p:nvSpPr>
        <p:spPr>
          <a:xfrm>
            <a:off x="-10271760" y="4532649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7FB0CC-BBD0-56F7-CD94-8636EFEB01ED}"/>
              </a:ext>
            </a:extLst>
          </p:cNvPr>
          <p:cNvSpPr txBox="1"/>
          <p:nvPr/>
        </p:nvSpPr>
        <p:spPr>
          <a:xfrm>
            <a:off x="-9997440" y="4748092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 lay eggs and breathe through lungs.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B5A3938-04B8-D252-C556-35468AFFF761}"/>
              </a:ext>
            </a:extLst>
          </p:cNvPr>
          <p:cNvSpPr/>
          <p:nvPr/>
        </p:nvSpPr>
        <p:spPr>
          <a:xfrm>
            <a:off x="13258800" y="5499972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F4D27-00A2-E737-4C5B-4E6D56ED19ED}"/>
              </a:ext>
            </a:extLst>
          </p:cNvPr>
          <p:cNvSpPr txBox="1"/>
          <p:nvPr/>
        </p:nvSpPr>
        <p:spPr>
          <a:xfrm>
            <a:off x="13533120" y="5561527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Most of them have a 3 chambered heart but crocodiles have 4 chambered heart.</a:t>
            </a:r>
          </a:p>
        </p:txBody>
      </p:sp>
    </p:spTree>
    <p:extLst>
      <p:ext uri="{BB962C8B-B14F-4D97-AF65-F5344CB8AC3E}">
        <p14:creationId xmlns:p14="http://schemas.microsoft.com/office/powerpoint/2010/main" val="1127055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F885-D99E-7852-18A2-880AD8CC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Reptilia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26DCA-D610-B6DC-B2F9-2D298AFC3648}"/>
              </a:ext>
            </a:extLst>
          </p:cNvPr>
          <p:cNvSpPr txBox="1"/>
          <p:nvPr/>
        </p:nvSpPr>
        <p:spPr>
          <a:xfrm>
            <a:off x="1173480" y="163068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These are also called classic crawlers. Example of Reptilia are snakes, lizards, crocodiles, tortoises.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6FE0C8-2CEE-7B2B-E4E0-AB764AB86B9D}"/>
              </a:ext>
            </a:extLst>
          </p:cNvPr>
          <p:cNvSpPr/>
          <p:nvPr/>
        </p:nvSpPr>
        <p:spPr>
          <a:xfrm>
            <a:off x="1173480" y="2598003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C4EAC3-BCFB-86D5-E9E9-C0381CC42EF5}"/>
              </a:ext>
            </a:extLst>
          </p:cNvPr>
          <p:cNvSpPr/>
          <p:nvPr/>
        </p:nvSpPr>
        <p:spPr>
          <a:xfrm>
            <a:off x="1173480" y="3565326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5D9973-E461-2500-2F4C-75B880363955}"/>
              </a:ext>
            </a:extLst>
          </p:cNvPr>
          <p:cNvSpPr/>
          <p:nvPr/>
        </p:nvSpPr>
        <p:spPr>
          <a:xfrm>
            <a:off x="1173480" y="4532649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19DD62-3717-76C2-86E7-C8BFA3741D02}"/>
              </a:ext>
            </a:extLst>
          </p:cNvPr>
          <p:cNvSpPr/>
          <p:nvPr/>
        </p:nvSpPr>
        <p:spPr>
          <a:xfrm>
            <a:off x="1173480" y="5499972"/>
            <a:ext cx="9189720" cy="830997"/>
          </a:xfrm>
          <a:prstGeom prst="roundRect">
            <a:avLst>
              <a:gd name="adj" fmla="val 441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FFDCD-85E1-4D74-C709-730432ACB27A}"/>
              </a:ext>
            </a:extLst>
          </p:cNvPr>
          <p:cNvSpPr txBox="1"/>
          <p:nvPr/>
        </p:nvSpPr>
        <p:spPr>
          <a:xfrm>
            <a:off x="1600200" y="2809725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Covered in dry, rough scales.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DFC5F-29E0-9028-0E85-8A35ABACA854}"/>
              </a:ext>
            </a:extLst>
          </p:cNvPr>
          <p:cNvSpPr txBox="1"/>
          <p:nvPr/>
        </p:nvSpPr>
        <p:spPr>
          <a:xfrm>
            <a:off x="1531620" y="3626881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are Cold-Blooded, perhaps they need sun to warm up their body.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032E3-D1CE-16B3-D04B-94B57D04C28E}"/>
              </a:ext>
            </a:extLst>
          </p:cNvPr>
          <p:cNvSpPr txBox="1"/>
          <p:nvPr/>
        </p:nvSpPr>
        <p:spPr>
          <a:xfrm>
            <a:off x="1447800" y="4748092"/>
            <a:ext cx="859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They  lay eggs and breathe through lungs.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0736B-86F3-F6E0-AC67-FBC748DC613B}"/>
              </a:ext>
            </a:extLst>
          </p:cNvPr>
          <p:cNvSpPr txBox="1"/>
          <p:nvPr/>
        </p:nvSpPr>
        <p:spPr>
          <a:xfrm>
            <a:off x="1447800" y="5561527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Most of them have a 3 chambered heart but crocodiles have 4 chambered heart.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907628-074E-BB26-A49D-92C1A48D2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827" y="-193508"/>
            <a:ext cx="8712075" cy="438450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5D1949-789D-384C-5074-5281C3634F90}"/>
              </a:ext>
            </a:extLst>
          </p:cNvPr>
          <p:cNvSpPr/>
          <p:nvPr/>
        </p:nvSpPr>
        <p:spPr>
          <a:xfrm>
            <a:off x="-17209504" y="3718560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7574C8-BBE3-E210-E71A-F36C2F6F7E4B}"/>
              </a:ext>
            </a:extLst>
          </p:cNvPr>
          <p:cNvSpPr txBox="1"/>
          <p:nvPr/>
        </p:nvSpPr>
        <p:spPr>
          <a:xfrm>
            <a:off x="-16180804" y="3962430"/>
            <a:ext cx="8016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Crocodile watched the dinosaurs go extinct and just kept going. They have barely changed in 200 millions years.</a:t>
            </a:r>
          </a:p>
        </p:txBody>
      </p:sp>
    </p:spTree>
    <p:extLst>
      <p:ext uri="{BB962C8B-B14F-4D97-AF65-F5344CB8AC3E}">
        <p14:creationId xmlns:p14="http://schemas.microsoft.com/office/powerpoint/2010/main" val="1657935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7D959-722A-43CE-CCE5-03E4C6E8D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827" y="-193508"/>
            <a:ext cx="8712075" cy="43845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D3103B-A866-0A0B-7BEB-22D6CDFE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360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Replitia</a:t>
            </a:r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Fun Facts</a:t>
            </a:r>
          </a:p>
        </p:txBody>
      </p:sp>
    </p:spTree>
    <p:extLst>
      <p:ext uri="{BB962C8B-B14F-4D97-AF65-F5344CB8AC3E}">
        <p14:creationId xmlns:p14="http://schemas.microsoft.com/office/powerpoint/2010/main" val="290217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D6A3C4-9D92-9D72-140A-D1557A1B1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62" y="-193508"/>
            <a:ext cx="8712075" cy="43845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8BEDAF-BEC4-C4AA-3D8D-701A25521F2A}"/>
              </a:ext>
            </a:extLst>
          </p:cNvPr>
          <p:cNvSpPr/>
          <p:nvPr/>
        </p:nvSpPr>
        <p:spPr>
          <a:xfrm>
            <a:off x="1219200" y="3718560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1822BB-0399-3252-1984-F2E2B637CF72}"/>
              </a:ext>
            </a:extLst>
          </p:cNvPr>
          <p:cNvSpPr txBox="1"/>
          <p:nvPr/>
        </p:nvSpPr>
        <p:spPr>
          <a:xfrm>
            <a:off x="2247900" y="3962430"/>
            <a:ext cx="8016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Crocodile watched the dinosaurs go extinct and just kept going. They have barely changed in 200 millions years.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B11A-B06B-A160-1F59-850D08A4F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6" b="89655" l="4054" r="90000">
                        <a14:foregroundMark x1="7658" y1="66734" x2="5541" y2="69574"/>
                        <a14:foregroundMark x1="11892" y1="61055" x2="7658" y2="66734"/>
                        <a14:foregroundMark x1="4276" y1="76876" x2="3784" y2="79716"/>
                        <a14:foregroundMark x1="4592" y1="75051" x2="4276" y2="76876"/>
                        <a14:foregroundMark x1="5541" y1="69574" x2="4592" y2="75051"/>
                        <a14:foregroundMark x1="6861" y1="84336" x2="7432" y2="85193"/>
                        <a14:foregroundMark x1="4324" y1="80527" x2="4865" y2="81339"/>
                        <a14:foregroundMark x1="3784" y1="79716" x2="4324" y2="80527"/>
                        <a14:foregroundMark x1="7432" y1="85193" x2="11622" y2="85801"/>
                        <a14:foregroundMark x1="4427" y1="76876" x2="4054" y2="80325"/>
                        <a14:foregroundMark x1="4624" y1="75051" x2="4427" y2="76876"/>
                        <a14:foregroundMark x1="4865" y1="72819" x2="4624" y2="75051"/>
                        <a14:backgroundMark x1="29730" y1="76876" x2="34324" y2="78296"/>
                        <a14:backgroundMark x1="39054" y1="76065" x2="34595" y2="70588"/>
                        <a14:backgroundMark x1="16351" y1="64503" x2="15270" y2="68357"/>
                        <a14:backgroundMark x1="48514" y1="71602" x2="50541" y2="83570"/>
                        <a14:backgroundMark x1="42568" y1="66329" x2="42568" y2="66329"/>
                        <a14:backgroundMark x1="42027" y1="66329" x2="42027" y2="66329"/>
                        <a14:backgroundMark x1="40541" y1="66329" x2="40541" y2="66329"/>
                        <a14:backgroundMark x1="38243" y1="66329" x2="38243" y2="66329"/>
                        <a14:backgroundMark x1="35270" y1="66329" x2="35270" y2="66329"/>
                        <a14:backgroundMark x1="31351" y1="67140" x2="31351" y2="67140"/>
                        <a14:backgroundMark x1="24595" y1="65923" x2="24595" y2="65923"/>
                        <a14:backgroundMark x1="24595" y1="65314" x2="27027" y2="69777"/>
                        <a14:backgroundMark x1="22568" y1="73834" x2="22568" y2="73834"/>
                        <a14:backgroundMark x1="56486" y1="60041" x2="55676" y2="60041"/>
                        <a14:backgroundMark x1="61486" y1="71602" x2="61486" y2="71602"/>
                        <a14:backgroundMark x1="5405" y1="80527" x2="5405" y2="80527"/>
                        <a14:backgroundMark x1="5405" y1="80527" x2="5405" y2="80527"/>
                        <a14:backgroundMark x1="5405" y1="80527" x2="5405" y2="80527"/>
                        <a14:backgroundMark x1="5405" y1="80527" x2="5405" y2="80527"/>
                        <a14:backgroundMark x1="5405" y1="76876" x2="5405" y2="76876"/>
                        <a14:backgroundMark x1="5405" y1="75051" x2="5405" y2="75051"/>
                        <a14:backgroundMark x1="8378" y1="66734" x2="8378" y2="66734"/>
                        <a14:backgroundMark x1="5135" y1="81339" x2="5135" y2="81339"/>
                        <a14:backgroundMark x1="5135" y1="81339" x2="5811" y2="84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0227" y="556440"/>
            <a:ext cx="4311753" cy="28725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C0DC14-E9D0-F59C-AB9D-D2F1551A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Reptilia Fun Facts</a:t>
            </a:r>
          </a:p>
        </p:txBody>
      </p:sp>
    </p:spTree>
    <p:extLst>
      <p:ext uri="{BB962C8B-B14F-4D97-AF65-F5344CB8AC3E}">
        <p14:creationId xmlns:p14="http://schemas.microsoft.com/office/powerpoint/2010/main" val="3806012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F80354-B010-D96D-601C-0E12145F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Reptilia Fun Facts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BD4450-EF54-1602-F0A3-C34BF5752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6" b="89655" l="4054" r="90000">
                        <a14:foregroundMark x1="7658" y1="66734" x2="5541" y2="69574"/>
                        <a14:foregroundMark x1="11892" y1="61055" x2="7658" y2="66734"/>
                        <a14:foregroundMark x1="4276" y1="76876" x2="3784" y2="79716"/>
                        <a14:foregroundMark x1="4592" y1="75051" x2="4276" y2="76876"/>
                        <a14:foregroundMark x1="5541" y1="69574" x2="4592" y2="75051"/>
                        <a14:foregroundMark x1="6861" y1="84336" x2="7432" y2="85193"/>
                        <a14:foregroundMark x1="4324" y1="80527" x2="4865" y2="81339"/>
                        <a14:foregroundMark x1="3784" y1="79716" x2="4324" y2="80527"/>
                        <a14:foregroundMark x1="7432" y1="85193" x2="11622" y2="85801"/>
                        <a14:foregroundMark x1="4427" y1="76876" x2="4054" y2="80325"/>
                        <a14:foregroundMark x1="4624" y1="75051" x2="4427" y2="76876"/>
                        <a14:foregroundMark x1="4865" y1="72819" x2="4624" y2="75051"/>
                        <a14:backgroundMark x1="29730" y1="76876" x2="34324" y2="78296"/>
                        <a14:backgroundMark x1="39054" y1="76065" x2="34595" y2="70588"/>
                        <a14:backgroundMark x1="16351" y1="64503" x2="15270" y2="68357"/>
                        <a14:backgroundMark x1="48514" y1="71602" x2="50541" y2="83570"/>
                        <a14:backgroundMark x1="42568" y1="66329" x2="42568" y2="66329"/>
                        <a14:backgroundMark x1="42027" y1="66329" x2="42027" y2="66329"/>
                        <a14:backgroundMark x1="40541" y1="66329" x2="40541" y2="66329"/>
                        <a14:backgroundMark x1="38243" y1="66329" x2="38243" y2="66329"/>
                        <a14:backgroundMark x1="35270" y1="66329" x2="35270" y2="66329"/>
                        <a14:backgroundMark x1="31351" y1="67140" x2="31351" y2="67140"/>
                        <a14:backgroundMark x1="24595" y1="65923" x2="24595" y2="65923"/>
                        <a14:backgroundMark x1="24595" y1="65314" x2="27027" y2="69777"/>
                        <a14:backgroundMark x1="22568" y1="73834" x2="22568" y2="73834"/>
                        <a14:backgroundMark x1="56486" y1="60041" x2="55676" y2="60041"/>
                        <a14:backgroundMark x1="61486" y1="71602" x2="61486" y2="71602"/>
                        <a14:backgroundMark x1="5405" y1="80527" x2="5405" y2="80527"/>
                        <a14:backgroundMark x1="5405" y1="80527" x2="5405" y2="80527"/>
                        <a14:backgroundMark x1="5405" y1="80527" x2="5405" y2="80527"/>
                        <a14:backgroundMark x1="5405" y1="80527" x2="5405" y2="80527"/>
                        <a14:backgroundMark x1="5405" y1="76876" x2="5405" y2="76876"/>
                        <a14:backgroundMark x1="5405" y1="75051" x2="5405" y2="75051"/>
                        <a14:backgroundMark x1="8378" y1="66734" x2="8378" y2="66734"/>
                        <a14:backgroundMark x1="5135" y1="81339" x2="5135" y2="81339"/>
                        <a14:backgroundMark x1="5135" y1="81339" x2="5811" y2="84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23" y="556440"/>
            <a:ext cx="4311753" cy="28725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B5931C-7B62-E191-1AD2-089F2DC5A1E6}"/>
              </a:ext>
            </a:extLst>
          </p:cNvPr>
          <p:cNvSpPr/>
          <p:nvPr/>
        </p:nvSpPr>
        <p:spPr>
          <a:xfrm>
            <a:off x="1219200" y="3718560"/>
            <a:ext cx="9646920" cy="2057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5946E-F769-B089-F127-0336B5EE8323}"/>
              </a:ext>
            </a:extLst>
          </p:cNvPr>
          <p:cNvSpPr txBox="1"/>
          <p:nvPr/>
        </p:nvSpPr>
        <p:spPr>
          <a:xfrm>
            <a:off x="2087879" y="3962430"/>
            <a:ext cx="8016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When a lizard is caught by its tail, it just separates its tail with its body and grows a new one.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51637-E12A-F482-9BDD-48AA6AB0E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59" y="-193508"/>
            <a:ext cx="8712075" cy="4384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D7B31-E492-4424-C1A1-96AF67DD0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56" b="89778" l="9778" r="89778">
                        <a14:foregroundMark x1="24889" y1="89778" x2="41333" y2="88444"/>
                        <a14:foregroundMark x1="76444" y1="9778" x2="60000" y2="10222"/>
                        <a14:foregroundMark x1="68000" y1="7556" x2="68000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0804" y="1082040"/>
            <a:ext cx="2453323" cy="24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3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 Thinkers</Template>
  <TotalTime>46</TotalTime>
  <Words>1009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 Light</vt:lpstr>
      <vt:lpstr>Segoe UI Black</vt:lpstr>
      <vt:lpstr>Sitka Small Semibold</vt:lpstr>
      <vt:lpstr>Office Theme</vt:lpstr>
      <vt:lpstr>PowerPoint Presentation</vt:lpstr>
      <vt:lpstr>PowerPoint Presentation</vt:lpstr>
      <vt:lpstr>PowerPoint Presentation</vt:lpstr>
      <vt:lpstr>Animals &amp; Their Classes</vt:lpstr>
      <vt:lpstr>Why Classify?</vt:lpstr>
      <vt:lpstr>Reptilia</vt:lpstr>
      <vt:lpstr>Replitia Fun Facts</vt:lpstr>
      <vt:lpstr>Reptilia Fun Facts</vt:lpstr>
      <vt:lpstr>Reptilia Fun Facts</vt:lpstr>
      <vt:lpstr>Reptilia Fun Facts</vt:lpstr>
      <vt:lpstr>Aves</vt:lpstr>
      <vt:lpstr>Aves</vt:lpstr>
      <vt:lpstr>PowerPoint Presentation</vt:lpstr>
      <vt:lpstr>Aves Fun Fact</vt:lpstr>
      <vt:lpstr>Aves Fun Fact</vt:lpstr>
      <vt:lpstr>Aves Fun Fact</vt:lpstr>
      <vt:lpstr>Mammalia</vt:lpstr>
      <vt:lpstr>Mammalia</vt:lpstr>
      <vt:lpstr>PowerPoint Presentation</vt:lpstr>
      <vt:lpstr>Mammalia Fun Fact</vt:lpstr>
      <vt:lpstr>Mammalia Fun Fact</vt:lpstr>
      <vt:lpstr>Mammalia Fun Fact</vt:lpstr>
      <vt:lpstr>Mammalia Fun Fact</vt:lpstr>
      <vt:lpstr>PowerPoint Presentation</vt:lpstr>
      <vt:lpstr>Visit Our Website!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naman acharya</dc:creator>
  <cp:lastModifiedBy>naman acharya</cp:lastModifiedBy>
  <cp:revision>2</cp:revision>
  <dcterms:created xsi:type="dcterms:W3CDTF">2026-06-12T02:01:30Z</dcterms:created>
  <dcterms:modified xsi:type="dcterms:W3CDTF">2026-06-12T03:26:44Z</dcterms:modified>
</cp:coreProperties>
</file>